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3"/>
  </p:notesMasterIdLst>
  <p:sldIdLst>
    <p:sldId id="256" r:id="rId2"/>
    <p:sldId id="273" r:id="rId3"/>
    <p:sldId id="283" r:id="rId4"/>
    <p:sldId id="257" r:id="rId5"/>
    <p:sldId id="260" r:id="rId6"/>
    <p:sldId id="295" r:id="rId7"/>
    <p:sldId id="261" r:id="rId8"/>
    <p:sldId id="263" r:id="rId9"/>
    <p:sldId id="265" r:id="rId10"/>
    <p:sldId id="264" r:id="rId11"/>
    <p:sldId id="266" r:id="rId12"/>
    <p:sldId id="287" r:id="rId13"/>
    <p:sldId id="268" r:id="rId14"/>
    <p:sldId id="276" r:id="rId15"/>
    <p:sldId id="274" r:id="rId16"/>
    <p:sldId id="275" r:id="rId17"/>
    <p:sldId id="262" r:id="rId18"/>
    <p:sldId id="277" r:id="rId19"/>
    <p:sldId id="270" r:id="rId20"/>
    <p:sldId id="278" r:id="rId21"/>
    <p:sldId id="259" r:id="rId22"/>
    <p:sldId id="258" r:id="rId23"/>
    <p:sldId id="289" r:id="rId24"/>
    <p:sldId id="279" r:id="rId25"/>
    <p:sldId id="272" r:id="rId26"/>
    <p:sldId id="284" r:id="rId27"/>
    <p:sldId id="280" r:id="rId28"/>
    <p:sldId id="282" r:id="rId29"/>
    <p:sldId id="285" r:id="rId30"/>
    <p:sldId id="286" r:id="rId31"/>
    <p:sldId id="281" r:id="rId32"/>
    <p:sldId id="291" r:id="rId33"/>
    <p:sldId id="290" r:id="rId34"/>
    <p:sldId id="271" r:id="rId35"/>
    <p:sldId id="267" r:id="rId36"/>
    <p:sldId id="269" r:id="rId37"/>
    <p:sldId id="292" r:id="rId38"/>
    <p:sldId id="296" r:id="rId39"/>
    <p:sldId id="294" r:id="rId40"/>
    <p:sldId id="288" r:id="rId41"/>
    <p:sldId id="29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834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4645" autoAdjust="0"/>
  </p:normalViewPr>
  <p:slideViewPr>
    <p:cSldViewPr>
      <p:cViewPr>
        <p:scale>
          <a:sx n="51" d="100"/>
          <a:sy n="51" d="100"/>
        </p:scale>
        <p:origin x="-1836" y="-32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9771D-509C-4D69-AF15-D1CE195EACFF}" type="doc">
      <dgm:prSet loTypeId="urn:microsoft.com/office/officeart/2008/layout/PictureLineup" loCatId="picture" qsTypeId="urn:microsoft.com/office/officeart/2005/8/quickstyle/simple1#3" qsCatId="simple" csTypeId="urn:microsoft.com/office/officeart/2005/8/colors/accent1_2#3" csCatId="accent1" phldr="1"/>
      <dgm:spPr/>
      <dgm:t>
        <a:bodyPr/>
        <a:lstStyle/>
        <a:p>
          <a:endParaRPr lang="en-US"/>
        </a:p>
      </dgm:t>
    </dgm:pt>
    <dgm:pt modelId="{CF5E24E4-EC3E-457B-B141-E3773D0D5333}">
      <dgm:prSet phldrT="[Text]"/>
      <dgm:spPr/>
      <dgm:t>
        <a:bodyPr/>
        <a:lstStyle/>
        <a:p>
          <a:r>
            <a:rPr lang="en-US" dirty="0" smtClean="0"/>
            <a:t>Gilled Mushrooms 	</a:t>
          </a:r>
          <a:endParaRPr lang="en-US" dirty="0"/>
        </a:p>
      </dgm:t>
    </dgm:pt>
    <dgm:pt modelId="{E8582221-1AA3-48BA-9F8A-0BCF957491CF}" type="parTrans" cxnId="{9F83C933-4015-48C1-8B87-EECA07A0F03E}">
      <dgm:prSet/>
      <dgm:spPr/>
      <dgm:t>
        <a:bodyPr/>
        <a:lstStyle/>
        <a:p>
          <a:endParaRPr lang="en-US"/>
        </a:p>
      </dgm:t>
    </dgm:pt>
    <dgm:pt modelId="{4E52E12F-2084-4EA4-ADA6-442E268E922C}" type="sibTrans" cxnId="{9F83C933-4015-48C1-8B87-EECA07A0F03E}">
      <dgm:prSet/>
      <dgm:spPr/>
      <dgm:t>
        <a:bodyPr/>
        <a:lstStyle/>
        <a:p>
          <a:endParaRPr lang="en-US"/>
        </a:p>
      </dgm:t>
    </dgm:pt>
    <dgm:pt modelId="{64630D1E-3F8A-40F5-A1CD-B2BE6ACAF1E6}">
      <dgm:prSet phldrT="[Text]"/>
      <dgm:spPr/>
      <dgm:t>
        <a:bodyPr/>
        <a:lstStyle/>
        <a:p>
          <a:r>
            <a:rPr lang="en-US" dirty="0" err="1" smtClean="0"/>
            <a:t>Boletes</a:t>
          </a:r>
          <a:r>
            <a:rPr lang="en-US" dirty="0" smtClean="0"/>
            <a:t> &amp; Stalked </a:t>
          </a:r>
          <a:r>
            <a:rPr lang="en-US" dirty="0" err="1" smtClean="0"/>
            <a:t>Polyphores</a:t>
          </a:r>
          <a:r>
            <a:rPr lang="en-US" dirty="0" smtClean="0"/>
            <a:t> </a:t>
          </a:r>
          <a:endParaRPr lang="en-US" dirty="0"/>
        </a:p>
      </dgm:t>
    </dgm:pt>
    <dgm:pt modelId="{09EAC83A-D7B0-4A71-A7E4-B57D2C5F16E9}" type="parTrans" cxnId="{F9570C0C-12C2-4125-9317-34F0FBFB711F}">
      <dgm:prSet/>
      <dgm:spPr/>
      <dgm:t>
        <a:bodyPr/>
        <a:lstStyle/>
        <a:p>
          <a:endParaRPr lang="en-US"/>
        </a:p>
      </dgm:t>
    </dgm:pt>
    <dgm:pt modelId="{C50B8D9B-7139-4C8D-952A-1D8A9CE2AD83}" type="sibTrans" cxnId="{F9570C0C-12C2-4125-9317-34F0FBFB711F}">
      <dgm:prSet/>
      <dgm:spPr/>
      <dgm:t>
        <a:bodyPr/>
        <a:lstStyle/>
        <a:p>
          <a:endParaRPr lang="en-US"/>
        </a:p>
      </dgm:t>
    </dgm:pt>
    <dgm:pt modelId="{2CF42750-0E56-4580-9D43-B7F4E37FF57B}">
      <dgm:prSet phldrT="[Text]"/>
      <dgm:spPr/>
      <dgm:t>
        <a:bodyPr/>
        <a:lstStyle/>
        <a:p>
          <a:r>
            <a:rPr lang="en-US" dirty="0" smtClean="0"/>
            <a:t>Bracket Fungi	</a:t>
          </a:r>
          <a:endParaRPr lang="en-US" dirty="0"/>
        </a:p>
      </dgm:t>
    </dgm:pt>
    <dgm:pt modelId="{A61B74DB-6AB0-415F-9C48-60AA50DC6E02}" type="parTrans" cxnId="{EEDCD27C-6F51-463B-B44E-E4E7035F0FC0}">
      <dgm:prSet/>
      <dgm:spPr/>
      <dgm:t>
        <a:bodyPr/>
        <a:lstStyle/>
        <a:p>
          <a:endParaRPr lang="en-US"/>
        </a:p>
      </dgm:t>
    </dgm:pt>
    <dgm:pt modelId="{BE0E94D1-B441-44A4-A917-2BFB09D1038B}" type="sibTrans" cxnId="{EEDCD27C-6F51-463B-B44E-E4E7035F0FC0}">
      <dgm:prSet/>
      <dgm:spPr/>
      <dgm:t>
        <a:bodyPr/>
        <a:lstStyle/>
        <a:p>
          <a:endParaRPr lang="en-US"/>
        </a:p>
      </dgm:t>
    </dgm:pt>
    <dgm:pt modelId="{AA02C354-B0D4-4EEC-983F-8914A7A238BE}" type="pres">
      <dgm:prSet presAssocID="{7F89771D-509C-4D69-AF15-D1CE195EACFF}" presName="Name0" presStyleCnt="0">
        <dgm:presLayoutVars>
          <dgm:chMax/>
          <dgm:chPref/>
          <dgm:dir/>
          <dgm:animLvl val="lvl"/>
          <dgm:resizeHandles val="exact"/>
        </dgm:presLayoutVars>
      </dgm:prSet>
      <dgm:spPr/>
      <dgm:t>
        <a:bodyPr/>
        <a:lstStyle/>
        <a:p>
          <a:endParaRPr lang="en-US"/>
        </a:p>
      </dgm:t>
    </dgm:pt>
    <dgm:pt modelId="{BCD0C359-E4EF-4096-A22B-FA371EAD1C5B}" type="pres">
      <dgm:prSet presAssocID="{CF5E24E4-EC3E-457B-B141-E3773D0D5333}" presName="composite" presStyleCnt="0"/>
      <dgm:spPr/>
    </dgm:pt>
    <dgm:pt modelId="{897A405F-1617-460E-9B86-895DB7607CDE}" type="pres">
      <dgm:prSet presAssocID="{CF5E24E4-EC3E-457B-B141-E3773D0D5333}" presName="Image" presStyleLbl="alignNode1" presStyleIdx="0" presStyleCnt="3"/>
      <dgm:spPr>
        <a:blipFill>
          <a:blip xmlns:r="http://schemas.openxmlformats.org/officeDocument/2006/relationships" r:embed="rId1" cstate="print">
            <a:extLst/>
          </a:blip>
          <a:srcRect/>
          <a:stretch>
            <a:fillRect l="-18000" r="-18000"/>
          </a:stretch>
        </a:blipFill>
      </dgm:spPr>
      <dgm:t>
        <a:bodyPr/>
        <a:lstStyle/>
        <a:p>
          <a:endParaRPr lang="en-US"/>
        </a:p>
      </dgm:t>
    </dgm:pt>
    <dgm:pt modelId="{34F73C9A-D4CE-4E35-9C83-8A4E2DD3E36F}" type="pres">
      <dgm:prSet presAssocID="{CF5E24E4-EC3E-457B-B141-E3773D0D5333}" presName="Accent" presStyleLbl="parChTrans1D1" presStyleIdx="0" presStyleCnt="3"/>
      <dgm:spPr/>
    </dgm:pt>
    <dgm:pt modelId="{B3D7748D-B26A-4E3E-9021-904A72E03337}" type="pres">
      <dgm:prSet presAssocID="{CF5E24E4-EC3E-457B-B141-E3773D0D5333}" presName="Parent" presStyleLbl="revTx" presStyleIdx="0" presStyleCnt="3">
        <dgm:presLayoutVars>
          <dgm:chMax val="0"/>
          <dgm:chPref val="0"/>
          <dgm:bulletEnabled val="1"/>
        </dgm:presLayoutVars>
      </dgm:prSet>
      <dgm:spPr/>
      <dgm:t>
        <a:bodyPr/>
        <a:lstStyle/>
        <a:p>
          <a:endParaRPr lang="en-US"/>
        </a:p>
      </dgm:t>
    </dgm:pt>
    <dgm:pt modelId="{D6B25466-F35A-48BE-9C03-AA184FE9D683}" type="pres">
      <dgm:prSet presAssocID="{4E52E12F-2084-4EA4-ADA6-442E268E922C}" presName="sibTrans" presStyleCnt="0"/>
      <dgm:spPr/>
    </dgm:pt>
    <dgm:pt modelId="{E2682132-D97E-4968-86BB-EFAE982114CA}" type="pres">
      <dgm:prSet presAssocID="{64630D1E-3F8A-40F5-A1CD-B2BE6ACAF1E6}" presName="composite" presStyleCnt="0"/>
      <dgm:spPr/>
    </dgm:pt>
    <dgm:pt modelId="{A0A89183-852B-451B-B6A1-450B7DFCD24B}" type="pres">
      <dgm:prSet presAssocID="{64630D1E-3F8A-40F5-A1CD-B2BE6ACAF1E6}" presName="Image" presStyleLbl="alignNode1" presStyleIdx="1" presStyleCnt="3"/>
      <dgm:spPr>
        <a:blipFill>
          <a:blip xmlns:r="http://schemas.openxmlformats.org/officeDocument/2006/relationships" r:embed="rId2" cstate="print">
            <a:extLst/>
          </a:blip>
          <a:srcRect/>
          <a:stretch>
            <a:fillRect l="-17000" r="-17000"/>
          </a:stretch>
        </a:blipFill>
      </dgm:spPr>
    </dgm:pt>
    <dgm:pt modelId="{32569201-4C2D-413E-B426-08347776A74F}" type="pres">
      <dgm:prSet presAssocID="{64630D1E-3F8A-40F5-A1CD-B2BE6ACAF1E6}" presName="Accent" presStyleLbl="parChTrans1D1" presStyleIdx="1" presStyleCnt="3"/>
      <dgm:spPr/>
    </dgm:pt>
    <dgm:pt modelId="{6B86742F-CEBA-4D6A-BDCA-0060B7DCEE41}" type="pres">
      <dgm:prSet presAssocID="{64630D1E-3F8A-40F5-A1CD-B2BE6ACAF1E6}" presName="Parent" presStyleLbl="revTx" presStyleIdx="1" presStyleCnt="3" custScaleY="60000" custLinFactNeighborX="0" custLinFactNeighborY="-20000">
        <dgm:presLayoutVars>
          <dgm:chMax val="0"/>
          <dgm:chPref val="0"/>
          <dgm:bulletEnabled val="1"/>
        </dgm:presLayoutVars>
      </dgm:prSet>
      <dgm:spPr/>
      <dgm:t>
        <a:bodyPr/>
        <a:lstStyle/>
        <a:p>
          <a:endParaRPr lang="en-US"/>
        </a:p>
      </dgm:t>
    </dgm:pt>
    <dgm:pt modelId="{7B0CBCC9-1BA2-43C3-8186-9CA1FC7081E9}" type="pres">
      <dgm:prSet presAssocID="{C50B8D9B-7139-4C8D-952A-1D8A9CE2AD83}" presName="sibTrans" presStyleCnt="0"/>
      <dgm:spPr/>
    </dgm:pt>
    <dgm:pt modelId="{4E3F5D5D-4B64-4FBF-B936-2C9748660EFB}" type="pres">
      <dgm:prSet presAssocID="{2CF42750-0E56-4580-9D43-B7F4E37FF57B}" presName="composite" presStyleCnt="0"/>
      <dgm:spPr/>
    </dgm:pt>
    <dgm:pt modelId="{315E8D86-F618-48AF-ACB3-0B593D085289}" type="pres">
      <dgm:prSet presAssocID="{2CF42750-0E56-4580-9D43-B7F4E37FF57B}" presName="Image" presStyleLbl="alignNode1" presStyleIdx="2" presStyleCnt="3"/>
      <dgm:spPr>
        <a:blipFill>
          <a:blip xmlns:r="http://schemas.openxmlformats.org/officeDocument/2006/relationships" r:embed="rId3" cstate="print">
            <a:extLst/>
          </a:blip>
          <a:srcRect/>
          <a:stretch>
            <a:fillRect t="-17000" b="-17000"/>
          </a:stretch>
        </a:blipFill>
      </dgm:spPr>
      <dgm:t>
        <a:bodyPr/>
        <a:lstStyle/>
        <a:p>
          <a:endParaRPr lang="en-US"/>
        </a:p>
      </dgm:t>
    </dgm:pt>
    <dgm:pt modelId="{BA4A05B1-8C42-4AC2-8777-7FC5F13F8998}" type="pres">
      <dgm:prSet presAssocID="{2CF42750-0E56-4580-9D43-B7F4E37FF57B}" presName="Accent" presStyleLbl="parChTrans1D1" presStyleIdx="2" presStyleCnt="3"/>
      <dgm:spPr/>
    </dgm:pt>
    <dgm:pt modelId="{63C74393-6296-41E3-8888-68DA8A401995}" type="pres">
      <dgm:prSet presAssocID="{2CF42750-0E56-4580-9D43-B7F4E37FF57B}" presName="Parent" presStyleLbl="revTx" presStyleIdx="2" presStyleCnt="3">
        <dgm:presLayoutVars>
          <dgm:chMax val="0"/>
          <dgm:chPref val="0"/>
          <dgm:bulletEnabled val="1"/>
        </dgm:presLayoutVars>
      </dgm:prSet>
      <dgm:spPr/>
      <dgm:t>
        <a:bodyPr/>
        <a:lstStyle/>
        <a:p>
          <a:endParaRPr lang="en-US"/>
        </a:p>
      </dgm:t>
    </dgm:pt>
  </dgm:ptLst>
  <dgm:cxnLst>
    <dgm:cxn modelId="{1DB991CB-70EB-47D4-AC68-D119400399AE}" type="presOf" srcId="{64630D1E-3F8A-40F5-A1CD-B2BE6ACAF1E6}" destId="{6B86742F-CEBA-4D6A-BDCA-0060B7DCEE41}" srcOrd="0" destOrd="0" presId="urn:microsoft.com/office/officeart/2008/layout/PictureLineup"/>
    <dgm:cxn modelId="{EE1F8A56-30EE-4DEE-87D3-5E10B10617D0}" type="presOf" srcId="{7F89771D-509C-4D69-AF15-D1CE195EACFF}" destId="{AA02C354-B0D4-4EEC-983F-8914A7A238BE}" srcOrd="0" destOrd="0" presId="urn:microsoft.com/office/officeart/2008/layout/PictureLineup"/>
    <dgm:cxn modelId="{EEDCD27C-6F51-463B-B44E-E4E7035F0FC0}" srcId="{7F89771D-509C-4D69-AF15-D1CE195EACFF}" destId="{2CF42750-0E56-4580-9D43-B7F4E37FF57B}" srcOrd="2" destOrd="0" parTransId="{A61B74DB-6AB0-415F-9C48-60AA50DC6E02}" sibTransId="{BE0E94D1-B441-44A4-A917-2BFB09D1038B}"/>
    <dgm:cxn modelId="{9F83C933-4015-48C1-8B87-EECA07A0F03E}" srcId="{7F89771D-509C-4D69-AF15-D1CE195EACFF}" destId="{CF5E24E4-EC3E-457B-B141-E3773D0D5333}" srcOrd="0" destOrd="0" parTransId="{E8582221-1AA3-48BA-9F8A-0BCF957491CF}" sibTransId="{4E52E12F-2084-4EA4-ADA6-442E268E922C}"/>
    <dgm:cxn modelId="{0B6B9E74-6AB7-40BF-A329-F15635E42272}" type="presOf" srcId="{CF5E24E4-EC3E-457B-B141-E3773D0D5333}" destId="{B3D7748D-B26A-4E3E-9021-904A72E03337}" srcOrd="0" destOrd="0" presId="urn:microsoft.com/office/officeart/2008/layout/PictureLineup"/>
    <dgm:cxn modelId="{F9570C0C-12C2-4125-9317-34F0FBFB711F}" srcId="{7F89771D-509C-4D69-AF15-D1CE195EACFF}" destId="{64630D1E-3F8A-40F5-A1CD-B2BE6ACAF1E6}" srcOrd="1" destOrd="0" parTransId="{09EAC83A-D7B0-4A71-A7E4-B57D2C5F16E9}" sibTransId="{C50B8D9B-7139-4C8D-952A-1D8A9CE2AD83}"/>
    <dgm:cxn modelId="{B47C13EB-31B2-424E-8EE4-9C62134C4021}" type="presOf" srcId="{2CF42750-0E56-4580-9D43-B7F4E37FF57B}" destId="{63C74393-6296-41E3-8888-68DA8A401995}" srcOrd="0" destOrd="0" presId="urn:microsoft.com/office/officeart/2008/layout/PictureLineup"/>
    <dgm:cxn modelId="{5C65B932-6869-4679-A5DC-B223E50CFDF4}" type="presParOf" srcId="{AA02C354-B0D4-4EEC-983F-8914A7A238BE}" destId="{BCD0C359-E4EF-4096-A22B-FA371EAD1C5B}" srcOrd="0" destOrd="0" presId="urn:microsoft.com/office/officeart/2008/layout/PictureLineup"/>
    <dgm:cxn modelId="{DA169EAF-2464-44D0-8409-33B5343E2F3E}" type="presParOf" srcId="{BCD0C359-E4EF-4096-A22B-FA371EAD1C5B}" destId="{897A405F-1617-460E-9B86-895DB7607CDE}" srcOrd="0" destOrd="0" presId="urn:microsoft.com/office/officeart/2008/layout/PictureLineup"/>
    <dgm:cxn modelId="{A7B78C31-9592-44A6-A858-BE09F78BDBB4}" type="presParOf" srcId="{BCD0C359-E4EF-4096-A22B-FA371EAD1C5B}" destId="{34F73C9A-D4CE-4E35-9C83-8A4E2DD3E36F}" srcOrd="1" destOrd="0" presId="urn:microsoft.com/office/officeart/2008/layout/PictureLineup"/>
    <dgm:cxn modelId="{AB42E368-6C63-4D81-BA62-0CE1180AE4F5}" type="presParOf" srcId="{BCD0C359-E4EF-4096-A22B-FA371EAD1C5B}" destId="{B3D7748D-B26A-4E3E-9021-904A72E03337}" srcOrd="2" destOrd="0" presId="urn:microsoft.com/office/officeart/2008/layout/PictureLineup"/>
    <dgm:cxn modelId="{5D9FF2C3-A4E0-4FE1-80AF-32B7997C723F}" type="presParOf" srcId="{AA02C354-B0D4-4EEC-983F-8914A7A238BE}" destId="{D6B25466-F35A-48BE-9C03-AA184FE9D683}" srcOrd="1" destOrd="0" presId="urn:microsoft.com/office/officeart/2008/layout/PictureLineup"/>
    <dgm:cxn modelId="{E16215FD-40B6-47A0-A968-B842122D3EB3}" type="presParOf" srcId="{AA02C354-B0D4-4EEC-983F-8914A7A238BE}" destId="{E2682132-D97E-4968-86BB-EFAE982114CA}" srcOrd="2" destOrd="0" presId="urn:microsoft.com/office/officeart/2008/layout/PictureLineup"/>
    <dgm:cxn modelId="{11B07364-D2BD-4505-8240-5707530CC9D0}" type="presParOf" srcId="{E2682132-D97E-4968-86BB-EFAE982114CA}" destId="{A0A89183-852B-451B-B6A1-450B7DFCD24B}" srcOrd="0" destOrd="0" presId="urn:microsoft.com/office/officeart/2008/layout/PictureLineup"/>
    <dgm:cxn modelId="{28CB2E7D-506D-4337-93E8-FCF59B3C547F}" type="presParOf" srcId="{E2682132-D97E-4968-86BB-EFAE982114CA}" destId="{32569201-4C2D-413E-B426-08347776A74F}" srcOrd="1" destOrd="0" presId="urn:microsoft.com/office/officeart/2008/layout/PictureLineup"/>
    <dgm:cxn modelId="{9AE892CB-C730-4B8B-8201-D50C64598F63}" type="presParOf" srcId="{E2682132-D97E-4968-86BB-EFAE982114CA}" destId="{6B86742F-CEBA-4D6A-BDCA-0060B7DCEE41}" srcOrd="2" destOrd="0" presId="urn:microsoft.com/office/officeart/2008/layout/PictureLineup"/>
    <dgm:cxn modelId="{62775AEC-0B1F-418E-9765-5346701ACAC2}" type="presParOf" srcId="{AA02C354-B0D4-4EEC-983F-8914A7A238BE}" destId="{7B0CBCC9-1BA2-43C3-8186-9CA1FC7081E9}" srcOrd="3" destOrd="0" presId="urn:microsoft.com/office/officeart/2008/layout/PictureLineup"/>
    <dgm:cxn modelId="{229B9835-0D55-48D2-9A91-65A722A10F02}" type="presParOf" srcId="{AA02C354-B0D4-4EEC-983F-8914A7A238BE}" destId="{4E3F5D5D-4B64-4FBF-B936-2C9748660EFB}" srcOrd="4" destOrd="0" presId="urn:microsoft.com/office/officeart/2008/layout/PictureLineup"/>
    <dgm:cxn modelId="{E6AA3479-0C5C-4111-87C5-B059A0694605}" type="presParOf" srcId="{4E3F5D5D-4B64-4FBF-B936-2C9748660EFB}" destId="{315E8D86-F618-48AF-ACB3-0B593D085289}" srcOrd="0" destOrd="0" presId="urn:microsoft.com/office/officeart/2008/layout/PictureLineup"/>
    <dgm:cxn modelId="{6E7C0876-6CA1-4E88-B444-E0DC058DAA25}" type="presParOf" srcId="{4E3F5D5D-4B64-4FBF-B936-2C9748660EFB}" destId="{BA4A05B1-8C42-4AC2-8777-7FC5F13F8998}" srcOrd="1" destOrd="0" presId="urn:microsoft.com/office/officeart/2008/layout/PictureLineup"/>
    <dgm:cxn modelId="{50457C4F-8FF0-4DE7-9701-D5C68E98DED6}" type="presParOf" srcId="{4E3F5D5D-4B64-4FBF-B936-2C9748660EFB}" destId="{63C74393-6296-41E3-8888-68DA8A401995}" srcOrd="2" destOrd="0" presId="urn:microsoft.com/office/officeart/2008/layout/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9771D-509C-4D69-AF15-D1CE195EACFF}" type="doc">
      <dgm:prSet loTypeId="urn:microsoft.com/office/officeart/2008/layout/PictureLineup" loCatId="picture" qsTypeId="urn:microsoft.com/office/officeart/2005/8/quickstyle/simple1#4" qsCatId="simple" csTypeId="urn:microsoft.com/office/officeart/2005/8/colors/accent1_2#4" csCatId="accent1" phldr="1"/>
      <dgm:spPr/>
      <dgm:t>
        <a:bodyPr/>
        <a:lstStyle/>
        <a:p>
          <a:endParaRPr lang="en-US"/>
        </a:p>
      </dgm:t>
    </dgm:pt>
    <dgm:pt modelId="{CF5E24E4-EC3E-457B-B141-E3773D0D5333}">
      <dgm:prSet phldrT="[Text]"/>
      <dgm:spPr/>
      <dgm:t>
        <a:bodyPr/>
        <a:lstStyle/>
        <a:p>
          <a:r>
            <a:rPr lang="en-US" dirty="0" smtClean="0"/>
            <a:t>Coral Mushrooms&amp; Lookalikes	</a:t>
          </a:r>
          <a:endParaRPr lang="en-US" dirty="0"/>
        </a:p>
      </dgm:t>
    </dgm:pt>
    <dgm:pt modelId="{E8582221-1AA3-48BA-9F8A-0BCF957491CF}" type="parTrans" cxnId="{9F83C933-4015-48C1-8B87-EECA07A0F03E}">
      <dgm:prSet/>
      <dgm:spPr/>
      <dgm:t>
        <a:bodyPr/>
        <a:lstStyle/>
        <a:p>
          <a:endParaRPr lang="en-US"/>
        </a:p>
      </dgm:t>
    </dgm:pt>
    <dgm:pt modelId="{4E52E12F-2084-4EA4-ADA6-442E268E922C}" type="sibTrans" cxnId="{9F83C933-4015-48C1-8B87-EECA07A0F03E}">
      <dgm:prSet/>
      <dgm:spPr/>
      <dgm:t>
        <a:bodyPr/>
        <a:lstStyle/>
        <a:p>
          <a:endParaRPr lang="en-US"/>
        </a:p>
      </dgm:t>
    </dgm:pt>
    <dgm:pt modelId="{64630D1E-3F8A-40F5-A1CD-B2BE6ACAF1E6}">
      <dgm:prSet phldrT="[Text]"/>
      <dgm:spPr/>
      <dgm:t>
        <a:bodyPr/>
        <a:lstStyle/>
        <a:p>
          <a:r>
            <a:rPr lang="en-US" dirty="0" smtClean="0"/>
            <a:t>Jelly Fungi</a:t>
          </a:r>
          <a:endParaRPr lang="en-US" dirty="0"/>
        </a:p>
      </dgm:t>
    </dgm:pt>
    <dgm:pt modelId="{09EAC83A-D7B0-4A71-A7E4-B57D2C5F16E9}" type="parTrans" cxnId="{F9570C0C-12C2-4125-9317-34F0FBFB711F}">
      <dgm:prSet/>
      <dgm:spPr/>
      <dgm:t>
        <a:bodyPr/>
        <a:lstStyle/>
        <a:p>
          <a:endParaRPr lang="en-US"/>
        </a:p>
      </dgm:t>
    </dgm:pt>
    <dgm:pt modelId="{C50B8D9B-7139-4C8D-952A-1D8A9CE2AD83}" type="sibTrans" cxnId="{F9570C0C-12C2-4125-9317-34F0FBFB711F}">
      <dgm:prSet/>
      <dgm:spPr/>
      <dgm:t>
        <a:bodyPr/>
        <a:lstStyle/>
        <a:p>
          <a:endParaRPr lang="en-US"/>
        </a:p>
      </dgm:t>
    </dgm:pt>
    <dgm:pt modelId="{2CF42750-0E56-4580-9D43-B7F4E37FF57B}">
      <dgm:prSet phldrT="[Text]"/>
      <dgm:spPr/>
      <dgm:t>
        <a:bodyPr/>
        <a:lstStyle/>
        <a:p>
          <a:r>
            <a:rPr lang="en-US" dirty="0" smtClean="0"/>
            <a:t>Puffballs, Earthstars&amp; the like	</a:t>
          </a:r>
          <a:endParaRPr lang="en-US" dirty="0"/>
        </a:p>
      </dgm:t>
    </dgm:pt>
    <dgm:pt modelId="{A61B74DB-6AB0-415F-9C48-60AA50DC6E02}" type="parTrans" cxnId="{EEDCD27C-6F51-463B-B44E-E4E7035F0FC0}">
      <dgm:prSet/>
      <dgm:spPr/>
      <dgm:t>
        <a:bodyPr/>
        <a:lstStyle/>
        <a:p>
          <a:endParaRPr lang="en-US"/>
        </a:p>
      </dgm:t>
    </dgm:pt>
    <dgm:pt modelId="{BE0E94D1-B441-44A4-A917-2BFB09D1038B}" type="sibTrans" cxnId="{EEDCD27C-6F51-463B-B44E-E4E7035F0FC0}">
      <dgm:prSet/>
      <dgm:spPr/>
      <dgm:t>
        <a:bodyPr/>
        <a:lstStyle/>
        <a:p>
          <a:endParaRPr lang="en-US"/>
        </a:p>
      </dgm:t>
    </dgm:pt>
    <dgm:pt modelId="{AA02C354-B0D4-4EEC-983F-8914A7A238BE}" type="pres">
      <dgm:prSet presAssocID="{7F89771D-509C-4D69-AF15-D1CE195EACFF}" presName="Name0" presStyleCnt="0">
        <dgm:presLayoutVars>
          <dgm:chMax/>
          <dgm:chPref/>
          <dgm:dir/>
          <dgm:animLvl val="lvl"/>
          <dgm:resizeHandles val="exact"/>
        </dgm:presLayoutVars>
      </dgm:prSet>
      <dgm:spPr/>
      <dgm:t>
        <a:bodyPr/>
        <a:lstStyle/>
        <a:p>
          <a:endParaRPr lang="en-US"/>
        </a:p>
      </dgm:t>
    </dgm:pt>
    <dgm:pt modelId="{BCD0C359-E4EF-4096-A22B-FA371EAD1C5B}" type="pres">
      <dgm:prSet presAssocID="{CF5E24E4-EC3E-457B-B141-E3773D0D5333}" presName="composite" presStyleCnt="0"/>
      <dgm:spPr/>
    </dgm:pt>
    <dgm:pt modelId="{897A405F-1617-460E-9B86-895DB7607CDE}" type="pres">
      <dgm:prSet presAssocID="{CF5E24E4-EC3E-457B-B141-E3773D0D5333}" presName="Image" presStyleLbl="alignNode1" presStyleIdx="0" presStyleCnt="3"/>
      <dgm:spPr>
        <a:blipFill>
          <a:blip xmlns:r="http://schemas.openxmlformats.org/officeDocument/2006/relationships" r:embed="rId1">
            <a:extLst/>
          </a:blip>
          <a:srcRect/>
          <a:stretch>
            <a:fillRect l="-24000" r="-24000"/>
          </a:stretch>
        </a:blipFill>
      </dgm:spPr>
    </dgm:pt>
    <dgm:pt modelId="{34F73C9A-D4CE-4E35-9C83-8A4E2DD3E36F}" type="pres">
      <dgm:prSet presAssocID="{CF5E24E4-EC3E-457B-B141-E3773D0D5333}" presName="Accent" presStyleLbl="parChTrans1D1" presStyleIdx="0" presStyleCnt="3"/>
      <dgm:spPr/>
    </dgm:pt>
    <dgm:pt modelId="{B3D7748D-B26A-4E3E-9021-904A72E03337}" type="pres">
      <dgm:prSet presAssocID="{CF5E24E4-EC3E-457B-B141-E3773D0D5333}" presName="Parent" presStyleLbl="revTx" presStyleIdx="0" presStyleCnt="3">
        <dgm:presLayoutVars>
          <dgm:chMax val="0"/>
          <dgm:chPref val="0"/>
          <dgm:bulletEnabled val="1"/>
        </dgm:presLayoutVars>
      </dgm:prSet>
      <dgm:spPr/>
      <dgm:t>
        <a:bodyPr/>
        <a:lstStyle/>
        <a:p>
          <a:endParaRPr lang="en-US"/>
        </a:p>
      </dgm:t>
    </dgm:pt>
    <dgm:pt modelId="{D6B25466-F35A-48BE-9C03-AA184FE9D683}" type="pres">
      <dgm:prSet presAssocID="{4E52E12F-2084-4EA4-ADA6-442E268E922C}" presName="sibTrans" presStyleCnt="0"/>
      <dgm:spPr/>
    </dgm:pt>
    <dgm:pt modelId="{E2682132-D97E-4968-86BB-EFAE982114CA}" type="pres">
      <dgm:prSet presAssocID="{64630D1E-3F8A-40F5-A1CD-B2BE6ACAF1E6}" presName="composite" presStyleCnt="0"/>
      <dgm:spPr/>
    </dgm:pt>
    <dgm:pt modelId="{A0A89183-852B-451B-B6A1-450B7DFCD24B}" type="pres">
      <dgm:prSet presAssocID="{64630D1E-3F8A-40F5-A1CD-B2BE6ACAF1E6}" presName="Image" presStyleLbl="alignNode1" presStyleIdx="1" presStyleCnt="3"/>
      <dgm:spPr>
        <a:blipFill>
          <a:blip xmlns:r="http://schemas.openxmlformats.org/officeDocument/2006/relationships" r:embed="rId2" cstate="print">
            <a:extLst/>
          </a:blip>
          <a:srcRect/>
          <a:stretch>
            <a:fillRect l="-17000" r="-17000"/>
          </a:stretch>
        </a:blipFill>
      </dgm:spPr>
    </dgm:pt>
    <dgm:pt modelId="{32569201-4C2D-413E-B426-08347776A74F}" type="pres">
      <dgm:prSet presAssocID="{64630D1E-3F8A-40F5-A1CD-B2BE6ACAF1E6}" presName="Accent" presStyleLbl="parChTrans1D1" presStyleIdx="1" presStyleCnt="3"/>
      <dgm:spPr/>
    </dgm:pt>
    <dgm:pt modelId="{6B86742F-CEBA-4D6A-BDCA-0060B7DCEE41}" type="pres">
      <dgm:prSet presAssocID="{64630D1E-3F8A-40F5-A1CD-B2BE6ACAF1E6}" presName="Parent" presStyleLbl="revTx" presStyleIdx="1" presStyleCnt="3">
        <dgm:presLayoutVars>
          <dgm:chMax val="0"/>
          <dgm:chPref val="0"/>
          <dgm:bulletEnabled val="1"/>
        </dgm:presLayoutVars>
      </dgm:prSet>
      <dgm:spPr/>
      <dgm:t>
        <a:bodyPr/>
        <a:lstStyle/>
        <a:p>
          <a:endParaRPr lang="en-US"/>
        </a:p>
      </dgm:t>
    </dgm:pt>
    <dgm:pt modelId="{7B0CBCC9-1BA2-43C3-8186-9CA1FC7081E9}" type="pres">
      <dgm:prSet presAssocID="{C50B8D9B-7139-4C8D-952A-1D8A9CE2AD83}" presName="sibTrans" presStyleCnt="0"/>
      <dgm:spPr/>
    </dgm:pt>
    <dgm:pt modelId="{4E3F5D5D-4B64-4FBF-B936-2C9748660EFB}" type="pres">
      <dgm:prSet presAssocID="{2CF42750-0E56-4580-9D43-B7F4E37FF57B}" presName="composite" presStyleCnt="0"/>
      <dgm:spPr/>
    </dgm:pt>
    <dgm:pt modelId="{315E8D86-F618-48AF-ACB3-0B593D085289}" type="pres">
      <dgm:prSet presAssocID="{2CF42750-0E56-4580-9D43-B7F4E37FF57B}" presName="Image" presStyleLbl="alignNode1" presStyleIdx="2" presStyleCnt="3"/>
      <dgm:spPr>
        <a:blipFill>
          <a:blip xmlns:r="http://schemas.openxmlformats.org/officeDocument/2006/relationships" r:embed="rId3" cstate="print">
            <a:extLst/>
          </a:blip>
          <a:srcRect/>
          <a:stretch>
            <a:fillRect t="-13000" b="-13000"/>
          </a:stretch>
        </a:blipFill>
      </dgm:spPr>
      <dgm:t>
        <a:bodyPr/>
        <a:lstStyle/>
        <a:p>
          <a:endParaRPr lang="en-US"/>
        </a:p>
      </dgm:t>
    </dgm:pt>
    <dgm:pt modelId="{BA4A05B1-8C42-4AC2-8777-7FC5F13F8998}" type="pres">
      <dgm:prSet presAssocID="{2CF42750-0E56-4580-9D43-B7F4E37FF57B}" presName="Accent" presStyleLbl="parChTrans1D1" presStyleIdx="2" presStyleCnt="3"/>
      <dgm:spPr/>
    </dgm:pt>
    <dgm:pt modelId="{63C74393-6296-41E3-8888-68DA8A401995}" type="pres">
      <dgm:prSet presAssocID="{2CF42750-0E56-4580-9D43-B7F4E37FF57B}" presName="Parent" presStyleLbl="revTx" presStyleIdx="2" presStyleCnt="3">
        <dgm:presLayoutVars>
          <dgm:chMax val="0"/>
          <dgm:chPref val="0"/>
          <dgm:bulletEnabled val="1"/>
        </dgm:presLayoutVars>
      </dgm:prSet>
      <dgm:spPr/>
      <dgm:t>
        <a:bodyPr/>
        <a:lstStyle/>
        <a:p>
          <a:endParaRPr lang="en-US"/>
        </a:p>
      </dgm:t>
    </dgm:pt>
  </dgm:ptLst>
  <dgm:cxnLst>
    <dgm:cxn modelId="{EEDCD27C-6F51-463B-B44E-E4E7035F0FC0}" srcId="{7F89771D-509C-4D69-AF15-D1CE195EACFF}" destId="{2CF42750-0E56-4580-9D43-B7F4E37FF57B}" srcOrd="2" destOrd="0" parTransId="{A61B74DB-6AB0-415F-9C48-60AA50DC6E02}" sibTransId="{BE0E94D1-B441-44A4-A917-2BFB09D1038B}"/>
    <dgm:cxn modelId="{9F83C933-4015-48C1-8B87-EECA07A0F03E}" srcId="{7F89771D-509C-4D69-AF15-D1CE195EACFF}" destId="{CF5E24E4-EC3E-457B-B141-E3773D0D5333}" srcOrd="0" destOrd="0" parTransId="{E8582221-1AA3-48BA-9F8A-0BCF957491CF}" sibTransId="{4E52E12F-2084-4EA4-ADA6-442E268E922C}"/>
    <dgm:cxn modelId="{6D120B5A-6F15-4904-BADB-B6B757C03A4C}" type="presOf" srcId="{CF5E24E4-EC3E-457B-B141-E3773D0D5333}" destId="{B3D7748D-B26A-4E3E-9021-904A72E03337}" srcOrd="0" destOrd="0" presId="urn:microsoft.com/office/officeart/2008/layout/PictureLineup"/>
    <dgm:cxn modelId="{5118D41D-F0B3-4DCF-B715-2D0A3516502B}" type="presOf" srcId="{64630D1E-3F8A-40F5-A1CD-B2BE6ACAF1E6}" destId="{6B86742F-CEBA-4D6A-BDCA-0060B7DCEE41}" srcOrd="0" destOrd="0" presId="urn:microsoft.com/office/officeart/2008/layout/PictureLineup"/>
    <dgm:cxn modelId="{F9570C0C-12C2-4125-9317-34F0FBFB711F}" srcId="{7F89771D-509C-4D69-AF15-D1CE195EACFF}" destId="{64630D1E-3F8A-40F5-A1CD-B2BE6ACAF1E6}" srcOrd="1" destOrd="0" parTransId="{09EAC83A-D7B0-4A71-A7E4-B57D2C5F16E9}" sibTransId="{C50B8D9B-7139-4C8D-952A-1D8A9CE2AD83}"/>
    <dgm:cxn modelId="{0272BBD1-641E-482B-916C-C03F25892E77}" type="presOf" srcId="{7F89771D-509C-4D69-AF15-D1CE195EACFF}" destId="{AA02C354-B0D4-4EEC-983F-8914A7A238BE}" srcOrd="0" destOrd="0" presId="urn:microsoft.com/office/officeart/2008/layout/PictureLineup"/>
    <dgm:cxn modelId="{BC85B4C0-1C4C-4E92-A95F-2904822A42A1}" type="presOf" srcId="{2CF42750-0E56-4580-9D43-B7F4E37FF57B}" destId="{63C74393-6296-41E3-8888-68DA8A401995}" srcOrd="0" destOrd="0" presId="urn:microsoft.com/office/officeart/2008/layout/PictureLineup"/>
    <dgm:cxn modelId="{948A2E91-2754-49A5-8DCC-5218D0880274}" type="presParOf" srcId="{AA02C354-B0D4-4EEC-983F-8914A7A238BE}" destId="{BCD0C359-E4EF-4096-A22B-FA371EAD1C5B}" srcOrd="0" destOrd="0" presId="urn:microsoft.com/office/officeart/2008/layout/PictureLineup"/>
    <dgm:cxn modelId="{546120A0-2072-44D6-A813-563B82A241B0}" type="presParOf" srcId="{BCD0C359-E4EF-4096-A22B-FA371EAD1C5B}" destId="{897A405F-1617-460E-9B86-895DB7607CDE}" srcOrd="0" destOrd="0" presId="urn:microsoft.com/office/officeart/2008/layout/PictureLineup"/>
    <dgm:cxn modelId="{59A3FAF8-4652-4D00-99A1-E698A587B3BC}" type="presParOf" srcId="{BCD0C359-E4EF-4096-A22B-FA371EAD1C5B}" destId="{34F73C9A-D4CE-4E35-9C83-8A4E2DD3E36F}" srcOrd="1" destOrd="0" presId="urn:microsoft.com/office/officeart/2008/layout/PictureLineup"/>
    <dgm:cxn modelId="{74247740-D7A7-43A7-98EA-B493286CECDC}" type="presParOf" srcId="{BCD0C359-E4EF-4096-A22B-FA371EAD1C5B}" destId="{B3D7748D-B26A-4E3E-9021-904A72E03337}" srcOrd="2" destOrd="0" presId="urn:microsoft.com/office/officeart/2008/layout/PictureLineup"/>
    <dgm:cxn modelId="{4A3652C8-A354-4846-A5BA-8D6E758A593B}" type="presParOf" srcId="{AA02C354-B0D4-4EEC-983F-8914A7A238BE}" destId="{D6B25466-F35A-48BE-9C03-AA184FE9D683}" srcOrd="1" destOrd="0" presId="urn:microsoft.com/office/officeart/2008/layout/PictureLineup"/>
    <dgm:cxn modelId="{AD3133A7-50EB-4BCF-A489-C99C8B6039E8}" type="presParOf" srcId="{AA02C354-B0D4-4EEC-983F-8914A7A238BE}" destId="{E2682132-D97E-4968-86BB-EFAE982114CA}" srcOrd="2" destOrd="0" presId="urn:microsoft.com/office/officeart/2008/layout/PictureLineup"/>
    <dgm:cxn modelId="{5FB1661D-4035-4A6B-84C8-CC2FCF0AA72E}" type="presParOf" srcId="{E2682132-D97E-4968-86BB-EFAE982114CA}" destId="{A0A89183-852B-451B-B6A1-450B7DFCD24B}" srcOrd="0" destOrd="0" presId="urn:microsoft.com/office/officeart/2008/layout/PictureLineup"/>
    <dgm:cxn modelId="{816EFB47-27CE-47A6-A7B5-2D17C20C6B11}" type="presParOf" srcId="{E2682132-D97E-4968-86BB-EFAE982114CA}" destId="{32569201-4C2D-413E-B426-08347776A74F}" srcOrd="1" destOrd="0" presId="urn:microsoft.com/office/officeart/2008/layout/PictureLineup"/>
    <dgm:cxn modelId="{CAD8AD8C-86E0-419A-B9A0-C2066023B7FA}" type="presParOf" srcId="{E2682132-D97E-4968-86BB-EFAE982114CA}" destId="{6B86742F-CEBA-4D6A-BDCA-0060B7DCEE41}" srcOrd="2" destOrd="0" presId="urn:microsoft.com/office/officeart/2008/layout/PictureLineup"/>
    <dgm:cxn modelId="{923C95C0-A1DA-42A5-A8CB-8DC98F9851F7}" type="presParOf" srcId="{AA02C354-B0D4-4EEC-983F-8914A7A238BE}" destId="{7B0CBCC9-1BA2-43C3-8186-9CA1FC7081E9}" srcOrd="3" destOrd="0" presId="urn:microsoft.com/office/officeart/2008/layout/PictureLineup"/>
    <dgm:cxn modelId="{BD217C5A-E07C-429A-AC90-99567B64F6AC}" type="presParOf" srcId="{AA02C354-B0D4-4EEC-983F-8914A7A238BE}" destId="{4E3F5D5D-4B64-4FBF-B936-2C9748660EFB}" srcOrd="4" destOrd="0" presId="urn:microsoft.com/office/officeart/2008/layout/PictureLineup"/>
    <dgm:cxn modelId="{38B1F468-6518-44D9-9D09-1546210B90B5}" type="presParOf" srcId="{4E3F5D5D-4B64-4FBF-B936-2C9748660EFB}" destId="{315E8D86-F618-48AF-ACB3-0B593D085289}" srcOrd="0" destOrd="0" presId="urn:microsoft.com/office/officeart/2008/layout/PictureLineup"/>
    <dgm:cxn modelId="{922E0BD2-F211-4061-9FBC-F5A924776782}" type="presParOf" srcId="{4E3F5D5D-4B64-4FBF-B936-2C9748660EFB}" destId="{BA4A05B1-8C42-4AC2-8777-7FC5F13F8998}" srcOrd="1" destOrd="0" presId="urn:microsoft.com/office/officeart/2008/layout/PictureLineup"/>
    <dgm:cxn modelId="{42F07C99-4FDF-4FBC-A92A-4B4264E7ADF0}" type="presParOf" srcId="{4E3F5D5D-4B64-4FBF-B936-2C9748660EFB}" destId="{63C74393-6296-41E3-8888-68DA8A401995}" srcOrd="2" destOrd="0" presId="urn:microsoft.com/office/officeart/2008/layout/PictureLineup"/>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0840DD8-94B1-409A-A513-F85EF08936EA}" type="datetimeFigureOut">
              <a:rPr lang="en-US"/>
              <a:pPr>
                <a:defRPr/>
              </a:pPr>
              <a:t>2/23/2014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367983-62F3-4619-99C8-5644276805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iweb.nybg.org/science2/hcol/gloss.asp.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aul_Stamet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n.wikipedia.org/wiki/Mycelium_Runn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67504E-DDE0-4BA9-A9F5-953B4E929EE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FA4FC0-3891-40C2-8C47-D65B2E1FA1B5}"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73EB1-1DBD-4C75-8E68-F516C2BE6675}"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99D128-7AC5-417F-B7AF-85FA98E63FA0}"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mushrooms look very different when young.  A poisonous mushroom may look identical to an edible one.  Before venturing into the woods, and ESPECIALLY before eating any fungus, be able to identify ALL the phases of a species.  It could save your life.</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012CE3-93D2-4AD6-8086-AC3219AE8F17}"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Mycorrhizae are </a:t>
            </a:r>
            <a:r>
              <a:rPr lang="en-US" smtClean="0">
                <a:hlinkClick r:id="rId3"/>
              </a:rPr>
              <a:t>symbiotic relationships</a:t>
            </a:r>
            <a:r>
              <a:rPr lang="en-US" smtClean="0"/>
              <a:t> that form between </a:t>
            </a:r>
            <a:r>
              <a:rPr lang="en-US" smtClean="0">
                <a:hlinkClick r:id="rId3"/>
              </a:rPr>
              <a:t>fungi</a:t>
            </a:r>
            <a:r>
              <a:rPr lang="en-US" smtClean="0"/>
              <a:t> and plants. The fungi colonize the root system of a host plant, providing increased water and nutrient absorption capabilities while the plant provides the fungus with carbohydrates formed from photosynthesis. Mycorrhizae also offer the host plant increased protection against certain pathogens. </a:t>
            </a:r>
            <a:br>
              <a:rPr lang="en-US" smtClean="0"/>
            </a:br>
            <a:r>
              <a:rPr lang="en-US" smtClean="0"/>
              <a:t/>
            </a:r>
            <a:br>
              <a:rPr lang="en-US" smtClean="0"/>
            </a:br>
            <a:r>
              <a:rPr lang="en-US" smtClean="0"/>
              <a:t>Approximately 90% of all </a:t>
            </a:r>
            <a:r>
              <a:rPr lang="en-US" smtClean="0">
                <a:hlinkClick r:id="rId3"/>
              </a:rPr>
              <a:t>vascular land plants</a:t>
            </a:r>
            <a:r>
              <a:rPr lang="en-US" smtClean="0"/>
              <a:t> live in some association with mycorrhizal fungi. Mycorrhizal associations are seen in the fossil record and are believed to be one of the contributing factors that allowed early land plants, including Aglaophyton major (one of the first land plants), to conquer the land.  </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1F568-F1CD-481B-A9E9-9E8157D68BB9}"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young, looks a lot like an edible puffball.  </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F7F08-6D4F-479C-A18F-D334F5EE3C40}" type="slidenum">
              <a:rPr lang="en-US">
                <a:solidFill>
                  <a:srgbClr val="000000"/>
                </a:solidFill>
              </a:rPr>
              <a:pPr fontAlgn="base">
                <a:spcBef>
                  <a:spcPct val="0"/>
                </a:spcBef>
                <a:spcAft>
                  <a:spcPct val="0"/>
                </a:spcAft>
                <a:defRPr/>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6B87E-9B28-4723-A87C-8880AE9BCE88}" type="slidenum">
              <a:rPr lang="en-US">
                <a:solidFill>
                  <a:srgbClr val="000000"/>
                </a:solidFill>
              </a:rPr>
              <a:pPr fontAlgn="base">
                <a:spcBef>
                  <a:spcPct val="0"/>
                </a:spcBef>
                <a:spcAft>
                  <a:spcPct val="0"/>
                </a:spcAft>
                <a:defRPr/>
              </a:pPr>
              <a:t>16</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5B581C-0264-40E0-9109-4EC901CEE80D}" type="slidenum">
              <a:rPr lang="en-US">
                <a:solidFill>
                  <a:srgbClr val="000000"/>
                </a:solidFill>
              </a:rPr>
              <a:pPr fontAlgn="base">
                <a:spcBef>
                  <a:spcPct val="0"/>
                </a:spcBef>
                <a:spcAft>
                  <a:spcPct val="0"/>
                </a:spcAft>
                <a:defRPr/>
              </a:pPr>
              <a:t>17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71C0-3ACB-41C3-9120-C8531967E605}"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53EE5-8D06-464F-97BE-330D7433FF2C}" type="slidenum">
              <a:rPr lang="en-US">
                <a:solidFill>
                  <a:srgbClr val="000000"/>
                </a:solidFill>
              </a:rPr>
              <a:pPr fontAlgn="base">
                <a:spcBef>
                  <a:spcPct val="0"/>
                </a:spcBef>
                <a:spcAft>
                  <a:spcPct val="0"/>
                </a:spcAft>
                <a:defRPr/>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b="1" smtClean="0">
                <a:solidFill>
                  <a:srgbClr val="E83426"/>
                </a:solidFill>
              </a:rPr>
              <a:t>Chitin</a:t>
            </a:r>
            <a:r>
              <a:rPr lang="en-US" sz="1000" smtClean="0">
                <a:solidFill>
                  <a:srgbClr val="E83426"/>
                </a:solidFill>
              </a:rPr>
              <a:t> is a long-chain polysaccharide, derived from glucose, that serves as the main component of cell walls in fungi AND in the exoskeleton of arthropods (insects, crustaceans, etc.)</a:t>
            </a:r>
          </a:p>
          <a:p>
            <a:pPr eaLnBrk="1" hangingPunct="1">
              <a:spcBef>
                <a:spcPct val="0"/>
              </a:spcBef>
            </a:pPr>
            <a:endParaRPr lang="en-US" sz="1000" smtClean="0">
              <a:solidFill>
                <a:srgbClr val="E83426"/>
              </a:solidFill>
            </a:endParaRPr>
          </a:p>
          <a:p>
            <a:pPr eaLnBrk="1" hangingPunct="1">
              <a:spcBef>
                <a:spcPct val="0"/>
              </a:spcBef>
            </a:pPr>
            <a:r>
              <a:rPr lang="en-US" sz="1000" b="1" smtClean="0">
                <a:solidFill>
                  <a:srgbClr val="E83426"/>
                </a:solidFill>
              </a:rPr>
              <a:t>Heterotrophs</a:t>
            </a:r>
            <a:r>
              <a:rPr lang="en-US" sz="1000" smtClean="0">
                <a:solidFill>
                  <a:srgbClr val="E83426"/>
                </a:solidFill>
              </a:rPr>
              <a:t> - organisms that are unable to synthesize its own carbon from carbon dioxide (like green plants) or other inorganic compounds. They are not capable of producing their own food; they obtain their energy requirements by feeding on organic matter or another organism. Heterotroph</a:t>
            </a:r>
            <a:r>
              <a:rPr lang="en-US" sz="1000" i="1" smtClean="0">
                <a:solidFill>
                  <a:srgbClr val="E83426"/>
                </a:solidFill>
              </a:rPr>
              <a:t>s</a:t>
            </a:r>
            <a:r>
              <a:rPr lang="en-US" sz="1000" smtClean="0">
                <a:solidFill>
                  <a:srgbClr val="E83426"/>
                </a:solidFill>
              </a:rPr>
              <a:t> are the consumers in the food chain.</a:t>
            </a:r>
          </a:p>
          <a:p>
            <a:pPr eaLnBrk="1" hangingPunct="1">
              <a:spcBef>
                <a:spcPct val="0"/>
              </a:spcBef>
            </a:pPr>
            <a:endParaRPr lang="en-US" sz="1000" smtClean="0">
              <a:solidFill>
                <a:srgbClr val="E83426"/>
              </a:solidFill>
            </a:endParaRPr>
          </a:p>
          <a:p>
            <a:pPr eaLnBrk="1" hangingPunct="1">
              <a:spcBef>
                <a:spcPct val="0"/>
              </a:spcBef>
            </a:pPr>
            <a:r>
              <a:rPr lang="en-US" sz="1000" b="1" smtClean="0">
                <a:solidFill>
                  <a:srgbClr val="E83426"/>
                </a:solidFill>
              </a:rPr>
              <a:t>Hyphae</a:t>
            </a:r>
            <a:r>
              <a:rPr lang="en-US" sz="1000" smtClean="0">
                <a:solidFill>
                  <a:srgbClr val="E83426"/>
                </a:solidFill>
              </a:rPr>
              <a:t> (sing. Hypha) – from the Greek, meaning “web”</a:t>
            </a:r>
          </a:p>
          <a:p>
            <a:pPr eaLnBrk="1" hangingPunct="1">
              <a:spcBef>
                <a:spcPct val="0"/>
              </a:spcBef>
            </a:pPr>
            <a:endParaRPr lang="en-US" sz="1000" smtClean="0">
              <a:solidFill>
                <a:srgbClr val="E83426"/>
              </a:solidFill>
            </a:endParaRPr>
          </a:p>
          <a:p>
            <a:pPr eaLnBrk="1" hangingPunct="1">
              <a:spcBef>
                <a:spcPct val="0"/>
              </a:spcBef>
            </a:pPr>
            <a:r>
              <a:rPr lang="en-US" sz="1000" b="1" smtClean="0">
                <a:solidFill>
                  <a:srgbClr val="E83426"/>
                </a:solidFill>
              </a:rPr>
              <a:t>Mycelium </a:t>
            </a:r>
            <a:r>
              <a:rPr lang="en-US" sz="1000" smtClean="0">
                <a:solidFill>
                  <a:srgbClr val="E83426"/>
                </a:solidFill>
              </a:rPr>
              <a:t>(used as both singular and plural, although mycelia is also correct) – main form of vegetative growth; principle organ for nutrient and water absorption and transport</a:t>
            </a:r>
          </a:p>
          <a:p>
            <a:pPr eaLnBrk="1" hangingPunct="1">
              <a:spcBef>
                <a:spcPct val="0"/>
              </a:spcBef>
            </a:pPr>
            <a:endParaRPr lang="en-US" sz="1000" smtClean="0">
              <a:solidFill>
                <a:srgbClr val="E83426"/>
              </a:solidFill>
            </a:endParaRPr>
          </a:p>
          <a:p>
            <a:pPr eaLnBrk="1" hangingPunct="1"/>
            <a:r>
              <a:rPr lang="en-US" sz="1000" smtClean="0">
                <a:solidFill>
                  <a:srgbClr val="E83426"/>
                </a:solidFill>
              </a:rPr>
              <a:t>The above ground portion of a fungus is the fruiting body (spore-bearing part) for asexual reproduction.  More often than not, what is below ground is significantly larger than the above ground mushroom. </a:t>
            </a:r>
          </a:p>
          <a:p>
            <a:pPr eaLnBrk="1" hangingPunct="1"/>
            <a:endParaRPr lang="en-US" sz="1000" smtClean="0">
              <a:solidFill>
                <a:srgbClr val="E83426"/>
              </a:solidFill>
            </a:endParaRPr>
          </a:p>
          <a:p>
            <a:pPr eaLnBrk="1" hangingPunct="1"/>
            <a:r>
              <a:rPr lang="en-US" sz="1000" smtClean="0">
                <a:solidFill>
                  <a:srgbClr val="E83426"/>
                </a:solidFill>
              </a:rPr>
              <a:t>The largest single organism in the world is a fungus.  The “2,400-acre (9.7 km2) site in eastern Oregon had a contiguous growth of mycelium before logging roads cut through it. Estimated at 1,665 football fields in size and 2,200 years old, this one fungus has killed the forest above it several times over, and in so doing has built deeper soil layers that allow the growth of ever-larger stands of trees. Mushroom-forming forest fungi are unique in that their mycelial mats can achieve such massive proportions.”</a:t>
            </a:r>
          </a:p>
          <a:p>
            <a:pPr eaLnBrk="1" hangingPunct="1"/>
            <a:r>
              <a:rPr lang="en-US" sz="1000" smtClean="0">
                <a:solidFill>
                  <a:srgbClr val="E83426"/>
                </a:solidFill>
              </a:rPr>
              <a:t>—</a:t>
            </a:r>
            <a:r>
              <a:rPr lang="en-US" sz="1000" smtClean="0">
                <a:solidFill>
                  <a:srgbClr val="E83426"/>
                </a:solidFill>
                <a:hlinkClick r:id="rId3" tooltip="Paul Stamets"/>
              </a:rPr>
              <a:t>Paul Stamets</a:t>
            </a:r>
            <a:r>
              <a:rPr lang="en-US" sz="1000" smtClean="0">
                <a:solidFill>
                  <a:srgbClr val="E83426"/>
                </a:solidFill>
              </a:rPr>
              <a:t>, </a:t>
            </a:r>
            <a:r>
              <a:rPr lang="en-US" sz="1000" i="1" smtClean="0">
                <a:solidFill>
                  <a:srgbClr val="E83426"/>
                </a:solidFill>
                <a:hlinkClick r:id="rId4" tooltip="Mycelium Running"/>
              </a:rPr>
              <a:t>Mycelium Running</a:t>
            </a:r>
            <a:endParaRPr lang="en-US" sz="1000" smtClean="0">
              <a:solidFill>
                <a:srgbClr val="E83426"/>
              </a:solidFill>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54BEC-E3A6-4A14-B9A5-9D44E0302153}"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42060B-21B2-4C8D-B600-395452C530AA}"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4CE03-E88C-443D-9B13-7C278519CFD9}"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8D91C-FCF2-4E98-8F0E-166D553D8558}"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9EBAB-FC36-41AD-A078-0E0F0C45C10E}"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FE754-84B7-42E8-B2CE-06F6A66A6CED}"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4BD9A0-48CE-4AE4-BF4D-6149377C4C28}" type="slidenum">
              <a:rPr lang="en-US">
                <a:solidFill>
                  <a:srgbClr val="000000"/>
                </a:solidFill>
              </a:rPr>
              <a:pPr fontAlgn="base">
                <a:spcBef>
                  <a:spcPct val="0"/>
                </a:spcBef>
                <a:spcAft>
                  <a:spcPct val="0"/>
                </a:spcAft>
                <a:defRPr/>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05959-E544-485C-BCDE-56C039F6071F}" type="slidenum">
              <a:rPr lang="en-US">
                <a:solidFill>
                  <a:srgbClr val="000000"/>
                </a:solidFill>
              </a:rPr>
              <a:pPr fontAlgn="base">
                <a:spcBef>
                  <a:spcPct val="0"/>
                </a:spcBef>
                <a:spcAft>
                  <a:spcPct val="0"/>
                </a:spcAft>
                <a:defRPr/>
              </a:pPr>
              <a:t>26</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E98FD4-1BB3-4130-8A16-1DC543A98DA4}"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656CF-8A9D-41C4-9A93-E0ECB20DB223}" type="slidenum">
              <a:rPr lang="en-US">
                <a:solidFill>
                  <a:srgbClr val="000000"/>
                </a:solidFill>
              </a:rPr>
              <a:pPr fontAlgn="base">
                <a:spcBef>
                  <a:spcPct val="0"/>
                </a:spcBef>
                <a:spcAft>
                  <a:spcPct val="0"/>
                </a:spcAft>
                <a:defRPr/>
              </a:pPr>
              <a:t>28</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Septate basidium visible under microscope. </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FADB77-99B0-49F4-9F01-7B5F9766A4D4}"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Recycling </a:t>
            </a:r>
            <a:r>
              <a:rPr lang="en-US" smtClean="0"/>
              <a:t/>
            </a:r>
            <a:br>
              <a:rPr lang="en-US" smtClean="0"/>
            </a:br>
            <a:r>
              <a:rPr lang="en-US" smtClean="0"/>
              <a:t>Fungi, together with bacteria, are responsible for most of the recycling which returns dead material to the soil in a form which can be reused. Without fungi, these recycling activities would be seriously reduced. We would effectively be lost under piles many meters thick, of dead plant and animal remains.</a:t>
            </a:r>
          </a:p>
          <a:p>
            <a:pPr eaLnBrk="1" hangingPunct="1">
              <a:spcBef>
                <a:spcPct val="0"/>
              </a:spcBef>
            </a:pPr>
            <a:r>
              <a:rPr lang="en-US" b="1" smtClean="0"/>
              <a:t>Mycorrhizae and plant growth</a:t>
            </a:r>
            <a:r>
              <a:rPr lang="en-US" smtClean="0"/>
              <a:t/>
            </a:r>
            <a:br>
              <a:rPr lang="en-US" smtClean="0"/>
            </a:br>
            <a:r>
              <a:rPr lang="en-US" smtClean="0"/>
              <a:t>Fungi are vitally important for the good growth of most plants, including crops, through the development of mycorrhizal associations.  Mycorrhizal associations are the (usually) mutualistic symbiotic relationship between the colonizing mycelium of a fungus and the roots of a vascular plant.    The fungus draws carbohydrates from the plant’s leaves and in return, increases the plant root’s absorption capacity for water and mineral nutrients, especially phosphorus.  As plants are at the base of most food chains, if their growth was limited, all animal life, including human, would be reduced through starvation. Almost 90% of all land plants depend on mycorrhizae! </a:t>
            </a:r>
          </a:p>
          <a:p>
            <a:pPr eaLnBrk="1" hangingPunct="1">
              <a:spcBef>
                <a:spcPct val="0"/>
              </a:spcBef>
            </a:pPr>
            <a:r>
              <a:rPr lang="en-US" b="1" smtClean="0"/>
              <a:t>Food</a:t>
            </a:r>
            <a:r>
              <a:rPr lang="en-US" smtClean="0"/>
              <a:t/>
            </a:r>
            <a:br>
              <a:rPr lang="en-US" smtClean="0"/>
            </a:br>
            <a:r>
              <a:rPr lang="en-US" smtClean="0"/>
              <a:t>Fungi are also important directly as food for humans. Many mushrooms are edible and different species are cultivated for sale worldwide. While this is a very small proportion of the actual food that we eat, fungi are also widely used in the production of many foods and drinks. These include cheeses, beer and wine, bread, some cakes, and some soya bean products. </a:t>
            </a:r>
            <a:br>
              <a:rPr lang="en-US" smtClean="0"/>
            </a:br>
            <a:r>
              <a:rPr lang="en-US" smtClean="0"/>
              <a:t/>
            </a:r>
            <a:br>
              <a:rPr lang="en-US" smtClean="0"/>
            </a:br>
            <a:r>
              <a:rPr lang="en-US" smtClean="0"/>
              <a:t>While a great many wild fungi are edible, it can be difficult to identify them correctly. Some mushrooms are deadly if they are eaten in any form.  Some are toxic if eaten uncooked but are fine if cooked.   Fungi with names such as 'Destroying Angel' and 'Death Cap' give us some indication that it would not be a terribly good idea to eat them! Collecting wild mushrooms to eat is a popular activity; mushroom hunters can be very protective of “their” patches. It is always wise to be sure that what you have collected is edible and not a poisonous look-a-like.  Even professional mycologists have been fooled.  Check in the list of resources at the end of this slide show for safety measures.</a:t>
            </a:r>
          </a:p>
          <a:p>
            <a:pPr eaLnBrk="1" hangingPunct="1">
              <a:spcBef>
                <a:spcPct val="0"/>
              </a:spcBef>
            </a:pPr>
            <a:endParaRPr lang="en-US" smtClean="0"/>
          </a:p>
          <a:p>
            <a:pPr eaLnBrk="1" hangingPunct="1">
              <a:spcBef>
                <a:spcPct val="0"/>
              </a:spcBef>
            </a:pPr>
            <a:r>
              <a:rPr lang="en-US" smtClean="0"/>
              <a:t>Of the thousands of mushrooms found in North America, about 5 percent are edible. About 5 percent are poisonous, too. And the rest just aren’t fit to be eaten. The old folklore about how to tell if a mushroom is poisonous – such as whether it tarnishes silverware or turns blue when bruised – is wrong. And so is a lot of what is on Wikipedia. Better safe than dead (or the victim of an allergic reaction.)</a:t>
            </a:r>
          </a:p>
          <a:p>
            <a:pPr eaLnBrk="1" hangingPunct="1">
              <a:spcBef>
                <a:spcPct val="0"/>
              </a:spcBef>
            </a:pPr>
            <a:endParaRPr lang="en-US" smtClean="0"/>
          </a:p>
          <a:p>
            <a:pPr eaLnBrk="1" hangingPunct="1">
              <a:spcBef>
                <a:spcPct val="0"/>
              </a:spcBef>
            </a:pPr>
            <a:r>
              <a:rPr lang="en-US" b="1" smtClean="0"/>
              <a:t>Medicines</a:t>
            </a:r>
            <a:br>
              <a:rPr lang="en-US" b="1" smtClean="0"/>
            </a:br>
            <a:r>
              <a:rPr lang="en-US" smtClean="0"/>
              <a:t>Penicillin, perhaps the most famous of all antibiotic drugs, is derived from a common fungus called </a:t>
            </a:r>
            <a:r>
              <a:rPr lang="en-US" i="1" smtClean="0"/>
              <a:t>Penicillium.</a:t>
            </a:r>
            <a:r>
              <a:rPr lang="en-US" smtClean="0"/>
              <a:t> Many other fungi also produce antibiotic substances, which are now widely used to control diseases in human and animal populations. The discovery of antibiotics revolutionized health care worldwide.</a:t>
            </a:r>
            <a:br>
              <a:rPr lang="en-US" smtClean="0"/>
            </a:br>
            <a:r>
              <a:rPr lang="en-US" smtClean="0"/>
              <a:t/>
            </a:r>
            <a:br>
              <a:rPr lang="en-US" smtClean="0"/>
            </a:br>
            <a:r>
              <a:rPr lang="en-US" smtClean="0"/>
              <a:t>Some fungi which parasitize caterpillars have also been traditionally used as medicines. The Chinese have used a particular caterpillar fungus as a tonic for hundreds of years. Certain chemical compounds isolated from the fungus may prove to be useful treatments for certain types of cancer.</a:t>
            </a:r>
            <a:br>
              <a:rPr lang="en-US" smtClean="0"/>
            </a:br>
            <a:r>
              <a:rPr lang="en-US" smtClean="0"/>
              <a:t/>
            </a:r>
            <a:br>
              <a:rPr lang="en-US" smtClean="0"/>
            </a:br>
            <a:r>
              <a:rPr lang="en-US" smtClean="0"/>
              <a:t>A fungus which parasitizes Rye crops causes a disease known as Ergot. The fungus can occur on a variety of grasses. It produces small hard structures, known as sclerotia. These sclerotia can cause poisoning in humans and animals which have eaten infected material. (Ergot poisoning may be the ultimate cause of the community madness that resulted in the Salem witch trials.) However, these same sclerotia are also the source of a powerful and important drug which has uses in childbirth.</a:t>
            </a:r>
          </a:p>
          <a:p>
            <a:pPr eaLnBrk="1" hangingPunct="1">
              <a:spcBef>
                <a:spcPct val="0"/>
              </a:spcBef>
            </a:pPr>
            <a:r>
              <a:rPr lang="en-US" b="1" smtClean="0"/>
              <a:t>Biocontrol</a:t>
            </a:r>
            <a:br>
              <a:rPr lang="en-US" b="1" smtClean="0"/>
            </a:br>
            <a:r>
              <a:rPr lang="en-US" smtClean="0"/>
              <a:t>Fungi which parasitize insects, such as the Chinese caterpillar fungus, can be extremely useful for controlling insect pests of crops. The spores of the fungi are sprayed on the crop pests. Fungi have been used to control Colorado potato beetles, which can devastate potato crops. Spittlebugs, leaf hoppers and citrus rust mites are some of the other insect pests which have been controlled using fungi. This method is generally cheaper and less damaging to the environment than using chemical pesticides.</a:t>
            </a:r>
          </a:p>
          <a:p>
            <a:pPr eaLnBrk="1" hangingPunct="1">
              <a:spcBef>
                <a:spcPct val="0"/>
              </a:spcBef>
            </a:pPr>
            <a:r>
              <a:rPr lang="en-US" b="1" smtClean="0"/>
              <a:t>Plant Diseases</a:t>
            </a:r>
            <a:r>
              <a:rPr lang="en-US" smtClean="0"/>
              <a:t/>
            </a:r>
            <a:br>
              <a:rPr lang="en-US" smtClean="0"/>
            </a:br>
            <a:r>
              <a:rPr lang="en-US" smtClean="0"/>
              <a:t>Fungal parasites may be useful in biocontrol, but they can also have enormous negative consequences for crop production. Some fungi are parasites of plants. Most of our common crop plants are susceptible to fungal attack of one kind or another. Spore production and dispersal is enormously efficient in fungi; and plants of the same species crowded together in fields are ripe for attack. Fungal diseases can on occasion result in the loss of entire crops if they are not treated with antifungal agents. Other plant diseases include Chestnut Blight and Dutch Elm Disease. </a:t>
            </a:r>
          </a:p>
          <a:p>
            <a:pPr eaLnBrk="1" hangingPunct="1">
              <a:spcBef>
                <a:spcPct val="0"/>
              </a:spcBef>
            </a:pPr>
            <a:r>
              <a:rPr lang="en-US" b="1" smtClean="0"/>
              <a:t>Animal Disease</a:t>
            </a:r>
            <a:r>
              <a:rPr lang="en-US" smtClean="0"/>
              <a:t/>
            </a:r>
            <a:br>
              <a:rPr lang="en-US" smtClean="0"/>
            </a:br>
            <a:r>
              <a:rPr lang="en-US" smtClean="0"/>
              <a:t>Fungi can also parasitize domestic animals causing diseases, but this is not usually a major economic problem. A wide range of fungi also live on and in humans, but most coexist harmlessly. Athletes foot and Candida infections are examples of human fungal infections.</a:t>
            </a:r>
          </a:p>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B5AAD-5A67-4AC8-A414-BF840B50DE8A}"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960A3-4943-4A05-B06A-21061A792FF6}" type="slidenum">
              <a:rPr lang="en-US">
                <a:solidFill>
                  <a:srgbClr val="000000"/>
                </a:solidFill>
              </a:rPr>
              <a:pPr fontAlgn="base">
                <a:spcBef>
                  <a:spcPct val="0"/>
                </a:spcBef>
                <a:spcAft>
                  <a:spcPct val="0"/>
                </a:spcAft>
                <a:defRPr/>
              </a:pPr>
              <a:t>30</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93168-E254-4C76-8A75-FE26D4E8D2F0}"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5EF07-1D09-4131-ABDC-0B21A13E2530}" type="slidenum">
              <a:rPr lang="en-US">
                <a:solidFill>
                  <a:srgbClr val="000000"/>
                </a:solidFill>
              </a:rPr>
              <a:pPr fontAlgn="base">
                <a:spcBef>
                  <a:spcPct val="0"/>
                </a:spcBef>
                <a:spcAft>
                  <a:spcPct val="0"/>
                </a:spcAft>
                <a:defRPr/>
              </a:pPr>
              <a:t>32</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85D133-8EF8-4F27-AF44-0371EA7687EB}"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333F8D-8CFB-4D84-85C2-51D0F57A63CB}" type="slidenum">
              <a:rPr lang="en-US">
                <a:solidFill>
                  <a:srgbClr val="000000"/>
                </a:solidFill>
              </a:rPr>
              <a:pPr fontAlgn="base">
                <a:spcBef>
                  <a:spcPct val="0"/>
                </a:spcBef>
                <a:spcAft>
                  <a:spcPct val="0"/>
                </a:spcAft>
                <a:defRPr/>
              </a:pPr>
              <a:t>34</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D7C67-CF6F-40CF-869D-DE870255413B}" type="slidenum">
              <a:rPr lang="en-US">
                <a:solidFill>
                  <a:srgbClr val="000000"/>
                </a:solidFill>
              </a:rPr>
              <a:pPr fontAlgn="base">
                <a:spcBef>
                  <a:spcPct val="0"/>
                </a:spcBef>
                <a:spcAft>
                  <a:spcPct val="0"/>
                </a:spcAft>
                <a:defRPr/>
              </a:pPr>
              <a:t>35</a:t>
            </a:fld>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50FFFB-D031-4E40-B54E-FF3B3469FD3B}" type="slidenum">
              <a:rPr lang="en-US">
                <a:solidFill>
                  <a:srgbClr val="000000"/>
                </a:solidFill>
              </a:rPr>
              <a:pPr fontAlgn="base">
                <a:spcBef>
                  <a:spcPct val="0"/>
                </a:spcBef>
                <a:spcAft>
                  <a:spcPct val="0"/>
                </a:spcAft>
                <a:defRPr/>
              </a:pPr>
              <a:t>36</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BEE320-6C12-44ED-A985-2FFF61AF9215}" type="slidenum">
              <a:rPr lang="en-US">
                <a:solidFill>
                  <a:srgbClr val="000000"/>
                </a:solidFill>
              </a:rPr>
              <a:pPr fontAlgn="base">
                <a:spcBef>
                  <a:spcPct val="0"/>
                </a:spcBef>
                <a:spcAft>
                  <a:spcPct val="0"/>
                </a:spcAft>
                <a:defRPr/>
              </a:pPr>
              <a:t>37</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660FE-7189-4741-87A0-920122AB0EEF}" type="slidenum">
              <a:rPr lang="en-US">
                <a:solidFill>
                  <a:srgbClr val="000000"/>
                </a:solidFill>
              </a:rPr>
              <a:pPr fontAlgn="base">
                <a:spcBef>
                  <a:spcPct val="0"/>
                </a:spcBef>
                <a:spcAft>
                  <a:spcPct val="0"/>
                </a:spcAft>
                <a:defRPr/>
              </a:pPr>
              <a:t>38</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6FECE-00D2-4242-8190-B8A91E47927E}" type="slidenum">
              <a:rPr lang="en-US">
                <a:solidFill>
                  <a:srgbClr val="000000"/>
                </a:solidFill>
              </a:rPr>
              <a:pPr fontAlgn="base">
                <a:spcBef>
                  <a:spcPct val="0"/>
                </a:spcBef>
                <a:spcAft>
                  <a:spcPct val="0"/>
                </a:spcAft>
                <a:defRPr/>
              </a:pPr>
              <a:t>39</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FF0000"/>
              </a:solidFill>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694244-0DAD-41FE-8F21-CCAAAFF92F97}"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F20CE7-FA97-4170-B0FC-39D46CEFBBCC}"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F574A4-5233-43D7-97E8-3D1D2D330669}" type="slidenum">
              <a:rPr lang="en-US"/>
              <a:pPr fontAlgn="base">
                <a:spcBef>
                  <a:spcPct val="0"/>
                </a:spcBef>
                <a:spcAft>
                  <a:spcPct val="0"/>
                </a:spcAft>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(macro) fungi typically can be divided into two broad groups, </a:t>
            </a:r>
            <a:r>
              <a:rPr lang="en-US" b="1" smtClean="0"/>
              <a:t>ascomycetes</a:t>
            </a:r>
            <a:r>
              <a:rPr lang="en-US" smtClean="0"/>
              <a:t> and </a:t>
            </a:r>
            <a:r>
              <a:rPr lang="en-US" b="1" smtClean="0"/>
              <a:t>basidiomycetes</a:t>
            </a:r>
            <a:r>
              <a:rPr lang="en-US" smtClean="0"/>
              <a:t>, depending on how their sexual spores are formed.  In ascomycetes, the spores are produced within microscopic cells called </a:t>
            </a:r>
            <a:r>
              <a:rPr lang="en-US" b="1" smtClean="0"/>
              <a:t>asci</a:t>
            </a:r>
            <a:r>
              <a:rPr lang="en-US" smtClean="0"/>
              <a:t>. The asci vary in shape from cylindric to spherical. Commonly, each ascus holds eight spores - but there are species with just one spore per ascus and others with over a hundred spores per ascus. In basidiomycetes, the spores develop on projections that grow out from microscopic cells called </a:t>
            </a:r>
            <a:r>
              <a:rPr lang="en-US" b="1" smtClean="0"/>
              <a:t>basidia</a:t>
            </a:r>
            <a:r>
              <a:rPr lang="en-US" smtClean="0"/>
              <a:t>, rather than being enveloped within cells. In most cases, the basidia are elongated and club-like, though there is variation in shape. Commonly, each </a:t>
            </a:r>
            <a:r>
              <a:rPr lang="en-US" b="1" smtClean="0"/>
              <a:t>basidium</a:t>
            </a:r>
            <a:r>
              <a:rPr lang="en-US" smtClean="0"/>
              <a:t> has four projections and four spores - but some species may have just one projection and spore per basidium and others up to eight. In most basidiomycetes the basidia have no dividing walls (or </a:t>
            </a:r>
            <a:r>
              <a:rPr lang="en-US" b="1" smtClean="0"/>
              <a:t>septa</a:t>
            </a:r>
            <a:r>
              <a:rPr lang="en-US" smtClean="0"/>
              <a:t>), but in a small number of genera the basidia are septate. The projections from the basidia are called </a:t>
            </a:r>
            <a:r>
              <a:rPr lang="en-US" b="1" smtClean="0"/>
              <a:t>sterigmata</a:t>
            </a:r>
            <a:r>
              <a:rPr lang="en-US" smtClean="0"/>
              <a:t> (singular: sterigma). The lifecycle of basidiomycete is shown above.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CAF45-E1C2-41C1-B65D-D2D6383A3F9A}"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Not all mushrooms have all of these structures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58A29-E13B-4DE2-A51A-FC64E01AA601}"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07E757-A074-4997-8CC3-D8792B3C3B59}"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999E2B-3FB9-4C29-B9AE-4876419F5D93}"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E467D6-0CCB-4287-96D9-A67D6EBA3050}"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7F47C5F-AF12-477E-B10F-FD39405C808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B6D6D70-6AE5-452A-B8A2-93890635C86C}" type="datetimeFigureOut">
              <a:rPr lang="en-US"/>
              <a:pPr>
                <a:defRPr/>
              </a:pPr>
              <a:t>2/23/2014</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BD4B0E5-7D9B-4AEC-8D8F-98EE71CC14E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CA8A2E9C-270A-420E-A085-5208A1D03738}" type="datetimeFigureOut">
              <a:rPr lang="en-US"/>
              <a:pPr>
                <a:defRPr/>
              </a:pPr>
              <a:t>2/23/2014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77EF4B3-1DD5-442D-9A3A-2547611A0F2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0058DFD5-B0A2-4738-9FC3-F220198859A8}" type="datetimeFigureOut">
              <a:rPr lang="en-US"/>
              <a:pPr>
                <a:defRPr/>
              </a:pPr>
              <a:t>2/23/2014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0394C5D-6283-4758-B9FC-6B4D14E8649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E8D23CDF-9101-475B-BD8D-61872DB9FCAC}" type="datetimeFigureOut">
              <a:rPr lang="en-US"/>
              <a:pPr>
                <a:defRPr/>
              </a:pPr>
              <a:t>2/23/2014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20FF979-314B-411C-A614-C0FD92D3BD5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2C1A74E-1E2B-4B1C-99B3-6BEDA9BD7F28}" type="datetimeFigureOut">
              <a:rPr lang="en-US"/>
              <a:pPr>
                <a:defRPr/>
              </a:pPr>
              <a:t>2/23/2014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10A0730E-0A53-4666-BFA8-0D4667E5599C}"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562BDC99-3A05-4AB8-9949-F25FED14417C}" type="datetimeFigureOut">
              <a:rPr lang="en-US"/>
              <a:pPr>
                <a:defRPr/>
              </a:pPr>
              <a:t>2/23/2014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B1E503B-417E-41AD-9242-3752D70F42BB}"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32969DF4-3EA6-4896-9D7B-A25016CD389C}" type="datetimeFigureOut">
              <a:rPr lang="en-US"/>
              <a:pPr>
                <a:defRPr/>
              </a:pPr>
              <a:t>2/23/2014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A7BD163-7CAF-417A-A4FC-35C96727C4D7}"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7893E035-141A-4276-A76C-0D23BAD6C1F3}" type="datetimeFigureOut">
              <a:rPr lang="en-US"/>
              <a:pPr>
                <a:defRPr/>
              </a:pPr>
              <a:t>2/23/2014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C13162BF-1DA4-44C3-AA57-B10717814B69}"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51416E20-BCFB-414E-BFD5-DCC220B1A86D}" type="datetimeFigureOut">
              <a:rPr lang="en-US"/>
              <a:pPr>
                <a:defRPr/>
              </a:pPr>
              <a:t>2/23/2014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30D9AAE1-4373-4724-9295-4DA3ED5BC9E2}"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AB7D0BA2-92EC-42DD-BA6E-00A6E0305BBB}" type="datetimeFigureOut">
              <a:rPr lang="en-US"/>
              <a:pPr>
                <a:defRPr/>
              </a:pPr>
              <a:t>2/23/2014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FF09E71-E646-4463-AB79-823AA609075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0CF6FEB2-B81D-4395-8F14-6F45A499178E}" type="datetimeFigureOut">
              <a:rPr lang="en-US"/>
              <a:pPr>
                <a:defRPr/>
              </a:pPr>
              <a:t>2/23/2014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cs typeface="+mn-cs"/>
              </a:defRPr>
            </a:lvl1pPr>
          </a:lstStyle>
          <a:p>
            <a:pPr>
              <a:defRPr/>
            </a:pPr>
            <a:fld id="{69BB7D23-9C10-46FF-B77F-1DF9B22F620D}"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cs typeface="+mn-cs"/>
              </a:defRPr>
            </a:lvl1pPr>
          </a:lstStyle>
          <a:p>
            <a:pPr>
              <a:defRPr/>
            </a:pPr>
            <a:fld id="{416A346D-D211-4989-B68B-E5DD7ECC6EE8}" type="datetimeFigureOut">
              <a:rPr lang="en-US"/>
              <a:pPr>
                <a:defRPr/>
              </a:pPr>
              <a:t>2/23/2014</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www.fungionline.org.uk/" TargetMode="External"/><Relationship Id="rId3" Type="http://schemas.openxmlformats.org/officeDocument/2006/relationships/hyperlink" Target="http://botit.botany.wisc.edu/toms_fungi/" TargetMode="External"/><Relationship Id="rId7" Type="http://schemas.openxmlformats.org/officeDocument/2006/relationships/hyperlink" Target="http://www.fungimag.com/"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waynesword.palomar.edu/ww0504.htm" TargetMode="External"/><Relationship Id="rId5" Type="http://schemas.openxmlformats.org/officeDocument/2006/relationships/hyperlink" Target="http://www.tolweb.org/fungi" TargetMode="External"/><Relationship Id="rId10" Type="http://schemas.openxmlformats.org/officeDocument/2006/relationships/image" Target="../media/image60.jpeg"/><Relationship Id="rId4" Type="http://schemas.openxmlformats.org/officeDocument/2006/relationships/hyperlink" Target="http://www.mycolog.com/" TargetMode="External"/><Relationship Id="rId9" Type="http://schemas.openxmlformats.org/officeDocument/2006/relationships/hyperlink" Target="http://mawd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543800" cy="1219200"/>
          </a:xfrm>
        </p:spPr>
        <p:txBody>
          <a:bodyPr wrap="square" numCol="1" anchorCtr="0" compatLnSpc="1">
            <a:prstTxWarp prst="textNoShape">
              <a:avLst/>
            </a:prstTxWarp>
          </a:bodyPr>
          <a:lstStyle/>
          <a:p>
            <a:pPr algn="ctr" eaLnBrk="1" hangingPunct="1">
              <a:defRPr/>
            </a:pPr>
            <a:r>
              <a:rPr lang="en-US" sz="6000" b="1" smtClean="0">
                <a:effectLst>
                  <a:outerShdw blurRad="38100" dist="38100" dir="2700000" algn="tl">
                    <a:srgbClr val="C0C0C0"/>
                  </a:outerShdw>
                </a:effectLst>
              </a:rPr>
              <a:t>Introduction to Fungi</a:t>
            </a:r>
          </a:p>
        </p:txBody>
      </p:sp>
      <p:sp>
        <p:nvSpPr>
          <p:cNvPr id="3" name="Subtitle 2"/>
          <p:cNvSpPr>
            <a:spLocks noGrp="1"/>
          </p:cNvSpPr>
          <p:nvPr>
            <p:ph type="subTitle" idx="1"/>
          </p:nvPr>
        </p:nvSpPr>
        <p:spPr>
          <a:xfrm>
            <a:off x="1143000" y="5334000"/>
            <a:ext cx="6462713" cy="1066800"/>
          </a:xfrm>
        </p:spPr>
        <p:txBody>
          <a:bodyPr rtlCol="0"/>
          <a:lstStyle/>
          <a:p>
            <a:pPr algn="ctr" eaLnBrk="1" fontAlgn="auto" hangingPunct="1">
              <a:spcAft>
                <a:spcPts val="0"/>
              </a:spcAft>
              <a:buFont typeface="Arial" pitchFamily="34" charset="0"/>
              <a:buNone/>
              <a:defRPr/>
            </a:pPr>
            <a:r>
              <a:rPr lang="en-US" sz="2400" dirty="0" smtClean="0">
                <a:solidFill>
                  <a:schemeClr val="tx2">
                    <a:lumMod val="75000"/>
                  </a:schemeClr>
                </a:solidFill>
              </a:rPr>
              <a:t>MD Master Naturalist 2014 </a:t>
            </a:r>
            <a:endParaRPr lang="en-US" sz="2400" dirty="0">
              <a:solidFill>
                <a:schemeClr val="tx2">
                  <a:lumMod val="75000"/>
                </a:schemeClr>
              </a:solidFill>
            </a:endParaRPr>
          </a:p>
        </p:txBody>
      </p:sp>
      <p:pic>
        <p:nvPicPr>
          <p:cNvPr id="16386" name="Picture 2" descr="http://farm4.staticflickr.com/3281/2942217317_d1b5481dd4.jpg"/>
          <p:cNvPicPr>
            <a:picLocks noChangeAspect="1" noChangeArrowheads="1"/>
          </p:cNvPicPr>
          <p:nvPr/>
        </p:nvPicPr>
        <p:blipFill>
          <a:blip r:embed="rId3" cstate="print">
            <a:extLst/>
          </a:blip>
          <a:srcRect/>
          <a:stretch>
            <a:fillRect/>
          </a:stretch>
        </p:blipFill>
        <p:spPr bwMode="auto">
          <a:xfrm>
            <a:off x="1716087" y="2000250"/>
            <a:ext cx="4796228" cy="292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
            <a:ext cx="8229600" cy="6858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r>
              <a:rPr lang="en-US" sz="4000" b="1" dirty="0" smtClean="0">
                <a:solidFill>
                  <a:schemeClr val="tx2">
                    <a:lumMod val="75000"/>
                  </a:schemeClr>
                </a:solidFill>
              </a:rPr>
              <a:t>Macroscopic Dissection of a Stipe </a:t>
            </a:r>
            <a:endParaRPr lang="en-US" sz="4000" dirty="0">
              <a:solidFill>
                <a:schemeClr val="tx2">
                  <a:lumMod val="75000"/>
                </a:schemeClr>
              </a:solidFill>
            </a:endParaRPr>
          </a:p>
        </p:txBody>
      </p:sp>
      <p:pic>
        <p:nvPicPr>
          <p:cNvPr id="32770" name="Picture 2" descr="H:\Transfer\kwixted\Master Naturalist\Fungi\MacroscopicDescription3.jpg"/>
          <p:cNvPicPr>
            <a:picLocks noChangeAspect="1" noChangeArrowheads="1"/>
          </p:cNvPicPr>
          <p:nvPr/>
        </p:nvPicPr>
        <p:blipFill>
          <a:blip r:embed="rId3"/>
          <a:srcRect t="7640" b="14111"/>
          <a:stretch>
            <a:fillRect/>
          </a:stretch>
        </p:blipFill>
        <p:spPr bwMode="auto">
          <a:xfrm>
            <a:off x="1042988" y="838200"/>
            <a:ext cx="5738812" cy="5875338"/>
          </a:xfrm>
          <a:prstGeom prst="rect">
            <a:avLst/>
          </a:prstGeom>
          <a:noFill/>
          <a:ln w="9525">
            <a:noFill/>
            <a:miter lim="800000"/>
            <a:headEnd/>
            <a:tailEnd/>
          </a:ln>
        </p:spPr>
      </p:pic>
      <p:sp>
        <p:nvSpPr>
          <p:cNvPr id="32771" name="TextBox 3"/>
          <p:cNvSpPr txBox="1">
            <a:spLocks noChangeArrowheads="1"/>
          </p:cNvSpPr>
          <p:nvPr/>
        </p:nvSpPr>
        <p:spPr bwMode="auto">
          <a:xfrm rot="-5400000">
            <a:off x="5557043" y="4275932"/>
            <a:ext cx="2913063" cy="304800"/>
          </a:xfrm>
          <a:prstGeom prst="rect">
            <a:avLst/>
          </a:prstGeom>
          <a:noFill/>
          <a:ln w="9525">
            <a:noFill/>
            <a:miter lim="800000"/>
            <a:headEnd/>
            <a:tailEnd/>
          </a:ln>
        </p:spPr>
        <p:txBody>
          <a:bodyPr>
            <a:spAutoFit/>
          </a:bodyPr>
          <a:lstStyle/>
          <a:p>
            <a:pPr algn="ctr"/>
            <a:r>
              <a:rPr lang="en-US" sz="1400" i="1"/>
              <a:t>M.M. Kyde, Ph.D.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
            <a:ext cx="8229600" cy="6858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r>
              <a:rPr lang="en-US" sz="4000" b="1" dirty="0" smtClean="0">
                <a:solidFill>
                  <a:schemeClr val="tx2">
                    <a:lumMod val="75000"/>
                  </a:schemeClr>
                </a:solidFill>
              </a:rPr>
              <a:t>Mushroom Habits</a:t>
            </a:r>
            <a:endParaRPr lang="en-US" sz="4000" dirty="0">
              <a:solidFill>
                <a:schemeClr val="tx2">
                  <a:lumMod val="75000"/>
                </a:schemeClr>
              </a:solidFill>
            </a:endParaRPr>
          </a:p>
        </p:txBody>
      </p:sp>
      <p:pic>
        <p:nvPicPr>
          <p:cNvPr id="34818" name="Picture 2" descr="H:\Transfer\kwixted\Master Naturalist\Fungi\MacroscopicDescription2.jpg"/>
          <p:cNvPicPr>
            <a:picLocks noChangeAspect="1" noChangeArrowheads="1"/>
          </p:cNvPicPr>
          <p:nvPr/>
        </p:nvPicPr>
        <p:blipFill>
          <a:blip r:embed="rId3"/>
          <a:srcRect t="63976"/>
          <a:stretch>
            <a:fillRect/>
          </a:stretch>
        </p:blipFill>
        <p:spPr bwMode="auto">
          <a:xfrm>
            <a:off x="223838" y="1524000"/>
            <a:ext cx="8204200" cy="3789363"/>
          </a:xfrm>
          <a:prstGeom prst="rect">
            <a:avLst/>
          </a:prstGeom>
          <a:noFill/>
          <a:ln w="9525">
            <a:noFill/>
            <a:miter lim="800000"/>
            <a:headEnd/>
            <a:tailEnd/>
          </a:ln>
        </p:spPr>
      </p:pic>
      <p:sp>
        <p:nvSpPr>
          <p:cNvPr id="34820" name="TextBox 3"/>
          <p:cNvSpPr txBox="1">
            <a:spLocks noChangeArrowheads="1"/>
          </p:cNvSpPr>
          <p:nvPr/>
        </p:nvSpPr>
        <p:spPr bwMode="auto">
          <a:xfrm>
            <a:off x="3276600" y="5791200"/>
            <a:ext cx="2913063" cy="304800"/>
          </a:xfrm>
          <a:prstGeom prst="rect">
            <a:avLst/>
          </a:prstGeom>
          <a:noFill/>
          <a:ln w="9525">
            <a:noFill/>
            <a:miter lim="800000"/>
            <a:headEnd/>
            <a:tailEnd/>
          </a:ln>
        </p:spPr>
        <p:txBody>
          <a:bodyPr>
            <a:spAutoFit/>
          </a:bodyPr>
          <a:lstStyle/>
          <a:p>
            <a:pPr algn="ctr"/>
            <a:r>
              <a:rPr lang="en-US" sz="1400" i="1"/>
              <a:t>M.M. Kyde, Ph.D.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How to Make a Spore Print</a:t>
            </a:r>
            <a:endParaRPr lang="en-US" sz="4000" dirty="0">
              <a:solidFill>
                <a:schemeClr val="tx2">
                  <a:lumMod val="75000"/>
                </a:schemeClr>
              </a:solidFill>
            </a:endParaRPr>
          </a:p>
        </p:txBody>
      </p:sp>
      <p:sp>
        <p:nvSpPr>
          <p:cNvPr id="36866" name="Content Placeholder 2"/>
          <p:cNvSpPr>
            <a:spLocks noGrp="1"/>
          </p:cNvSpPr>
          <p:nvPr>
            <p:ph sz="half" idx="1"/>
          </p:nvPr>
        </p:nvSpPr>
        <p:spPr>
          <a:xfrm>
            <a:off x="457200" y="1066800"/>
            <a:ext cx="4267200" cy="4591050"/>
          </a:xfrm>
        </p:spPr>
        <p:txBody>
          <a:bodyPr/>
          <a:lstStyle/>
          <a:p>
            <a:pPr eaLnBrk="1" hangingPunct="1"/>
            <a:r>
              <a:rPr lang="en-US" smtClean="0"/>
              <a:t>Need: mature mushroom</a:t>
            </a:r>
          </a:p>
          <a:p>
            <a:pPr eaLnBrk="1" hangingPunct="1"/>
            <a:r>
              <a:rPr lang="en-US" smtClean="0"/>
              <a:t>Remove stem &amp; place cap with gills or pores downward on paper or glass.  Spores are different colors; try different colored paper</a:t>
            </a:r>
          </a:p>
          <a:p>
            <a:pPr eaLnBrk="1" hangingPunct="1"/>
            <a:r>
              <a:rPr lang="en-US" smtClean="0"/>
              <a:t>Place cup or glass over mushroom</a:t>
            </a:r>
          </a:p>
          <a:p>
            <a:pPr eaLnBrk="1" hangingPunct="1"/>
            <a:r>
              <a:rPr lang="en-US" smtClean="0"/>
              <a:t>Check occasionally for spore deposit</a:t>
            </a:r>
          </a:p>
          <a:p>
            <a:pPr eaLnBrk="1" hangingPunct="1"/>
            <a:endParaRPr lang="en-US" smtClean="0"/>
          </a:p>
        </p:txBody>
      </p:sp>
      <p:sp>
        <p:nvSpPr>
          <p:cNvPr id="36867" name="AutoShape 2" descr="data:image/jpeg;base64,/9j/4AAQSkZJRgABAQAAAQABAAD/2wCEAAkGBxQSEBAUEg8QEhAUFxAUFRcPFA8QGBIUFRUXFhUUFRQYHCggGBwlHBQXITEhJSkrLi4uFx8zODMsNygtLisBCgoKDg0OFBAQGCwcHBwrKywsLCwsLCwsLCwrLCwsLCwsLCwsLCw3LCwsLCwsLCwsLDc3LDcsNzcsNywsLCssN//AABEIAMcA/QMBIgACEQEDEQH/xAAbAAEAAwEBAQEAAAAAAAAAAAAAAwQFAgEGB//EADwQAAIBAgIGBwYDCAMBAAAAAAABAgMRBCEFEjFBUXEiMmGBkaGxBhNCcsHRUmKCFCMzkqKywvBDU9Kz/8QAGAEBAQEBAQAAAAAAAAAAAAAAAAECAwT/xAAbEQEBAAMBAQEAAAAAAAAAAAAAAQIREiEDMf/aAAwDAQACEQMRAD8A/cQAAAAAAAAAAAAAAAAAAAAAAAAAAAAAAAAAAAAAAAAAAAAAAAAAAAAAAAAAABSxekFGXu4xdSs1fUhbJPJSnJ5RjfvdnZOxnYieJk+lXhRjdZYeEZytvTqVE0+6KCbbx42Z0MPFLr1Jt/8AZOcvK9l3Igho6kn/AA4N9kY+tgrVdeP44+KCrxeycfFGb7mEf+GPfZ+R04RaypU3zjAI1EwYvuKd88NTvxilF+SJJ01LZOtTe5wm7L9Mrx8gbawMWMsTS+OGJjZ214xo1Jfrj0P6VzNDA4+NW6tKE421oTspRvsvZtNZPNNrJ8Aq0AAAAAAAAAAAAAAAAAAAAAAAAAAABzOVk3wTfgBg6Dx0KjrThJTm6k/eW60WnaKa2tampnwRJjsbCL6UldK9l0vTZ32Pw7FabxWD0jUjTkpOcqUc03HodFONmmpSs72e5X2Zfsns7pKdahCVSKcndO/S2O22yb7wzYnek2+rGMVxlaTfcsvM6p4iT2zXctU6q1qex4dq1+rCS8HEpRdByaVKupPO0ZV0lsW/JbgL1r/E1y1X6o8bt8T55L0IFRgvgru3Gaf0PW4bP3y5VNX0RNImeInud18t/NbSJ4+rTzqQpyj30pJcpZPxRynRv1akrbpVqjX8t7buAnpGjDJUqd+TqO5VlX6GLU0nmlt6SS8FfPuuVq2JhHFYe81Gs9aOplrSpyVm5LctbU70j5zTvtJVjTn7vWjKz1XGKXi738z4j2H0jUekJSqvXnF0dec3rTdOVSUrPYuso2slkhtZH7yAAoAAAAAAAAAAAAAAAAAAAAAAAARYvqS7Vq98sl6kpT0vV1aUpcLS/keu/KLA/GdN6G/asTUrJX1ZS1s1s1naSaatbW9O79N9nG1hqSkr9HaltzeZV0Xh/c04U4rVvGMp7LuVrZ+Gw+hw+HjqQytkur0fJEFaqlusVVStJccy/XwV/ifek/SxVlhZp5OGz8y+4HWoZlbNvdmakaM9+r3Sl/5Kn7Bm3Jra8lKT+gRSVJb36HNaNOmtaclFbtZpXZclgIN3bk+xOS+oqYGD3NPirXS4Z3sB8vpXGa8HGlTdms6lVatNLfk2m3lwS7T5z2bwLo1JOUf4sqa1pW6UVrPLe02934VnuX6ZgdA0VJScHOSd06rc7PsTyXcitp/Dp6smr+7nRlHLNRU4uSvvVruz4X5lfXRd0nxPSvgP4VO+3VhfnZXLBQAAAAAAAAAAAAAAAAAAAAAAAAM3TkmoRStdtpXz60ZQXnNGkYPtZifd09a13GE5pcZQlCa/sYEFullwst+WxeRvwjaK7Ej57ANvVb6zUb83Y+jbA5kQTRLKRDKZB4QtXXiTXOZbAis1ZnltnHeyZQvyGrmBLS2GT7Qro1LbXCTy+V/Y2KaKOlKd3d7NVr/fEqtPR8r00+Lnbk5u3lYsmX7OVHKhG+20P/nC/nc1AAAAAAAAAAAAAAAAAAAAAAAAAB8p7cS/dyjvapJfrc4P+5H1M5W2nyXtJLXr0Y8akf5Y+7l9/EDRwkOkuaNlmXhOuuaNNkIjmQtZkWK0jCOWcn+X7mbPS83OypxS4ybfpYxcouq1mtpzNGEtL1uneNO67Jfcrz9oKyf8Ok8lumt3MncXivo2jm5iUvaT/soyXbBqXk7epoYTSlKq+jNX4S6L89vcWZSs3GxoQkyHH527LksSPGromhH7O1LQknub/vmvSKNf3y4mJorKU1zfo/8AJmkxboW1UXFHRns5J0NIGZ76S+JnSxcuN+aRehogqYDFuprZdFOya2N77Fs0AAAAAAAAAAAAAAcznY5qVLcyFszaPJO+0+Z0gtbGU1w1m/GS/wAUfTHzs1+/nN7Em7/7zJiNLDTSmr9vfkS4mq5cuBnaPk51HJp2s7diui9VM3JuRn14kcVm3xt6HeKRE8l3HC5OmlZS6/bf6kFRL09CeGxnNSP0OVybkVZQI3SXAs6glTEzLFzRWOlCybco8Hu5PcblWalC62GDhqORcpYjUqRg+rOMrPhKOfo2erDJwzxT6PdqvNNd+3/E1WZFLKrTf5reMZL6myzpl+sRGzhkjRy0ZEUkQajqS1Iuy+OS+FfhXayStJtqEOvLZ+Vb5M0sJhlTiorm29re9s1JtXdKmoxUYqyWSSOwDaAAAAAAAAAB42B6RVKvA4qVb7NhwYuQAAyrmpOybexJvwVz5mnLX6XwuTiv0uzb7bxfgfUSV001dPJ9qPl5UHhJSjNOWGk8ppN6nzW2bs97zW2y1BraPhm+RYqxKuCl0XKLU45WcWnlne5Z94nvOdx8alUqtG5E6DNGmr5hwOPDXTNpUMnfeQV6Wew04RsrWscSoXkzN+a9MmNLsJY01e3gaUMNYrzpW8drJPmdFJJJFXS1/wB3KPWTytvd1kWJ1Ip2Tu+CzfgjypUjG1SrJQUW2lJ5u2+x6MMWbUVapqVqa+Fyi12OMot27Leh9IYOCwjrzhVknGks4p5OWad+TaWfBZXTub51yc3LRDiKmqtl28opfE+BLVqKKbeSQwVBt+8muk+qvwR+73kk2rvA4XUTcs6ks5P6LsRaAOiAAAAAAAAABzUlZN2vbgAnNJXZUq1m+RTqYxSecrPhK8fJkkZGLRMmdJkSZ0mZElz04TPUwroHlz0ChPRFO7lT1qMntdF6qfOPVfgcTwtffOjWX54ypS/mjdeRpHpdjIhRmnnSqRyt+7qQmv6syXXktqqd9Nv0ZpAeDGlN8X30qq+g/aGr7Xyp1/sbNxcmobY6qyfwVnypavnKRHGhUTyw059terBJdrgsvI2wPBivR+Jntr0qEeFCDlJr5pWt4E+D0DRhJSalVqbdeu/eO/FLqp9qRpgux6eNggUfeycf+OL6T/E/wrs4gdYan7ySm/4a6ifxP8b+hoHiR6bk0gACgAAAAAAAAAAOZwT2pPmkytLR1PdHVf5G4+hbAFB6Pa6tV8ppS88mcOhUXwwl8rcfJ/c0gTmDKdVrrQnHnFvzjc6p14vZJN81fwNMjqUIy60Yvmkycirc9TOno+PwuUflk7eDyOHhJrZUT+eP1jYnNV2CNqottO/yST8nY5/aEutrR+aLXnsJoTA5hNPY0+TTOiADy55cDq55c5uLgdXFzi5FWqtWjFXnLYuHGT7EB1Uk5S1IOz+Jr4I/dl+jSUYqMVZIjwmHUI22t5yb2ye9snOkmkAAUAAAAAAAAAAAAAAAAAAAAAAAAAABDUwkJbYRvxtZ+KIngfwznHv1l/VctgmhRlh6i2OEuacX4q5HJzW2lL9NpL7+RpAnMGV+0x3u3zXj6kikaEop7UnzK0sBTfwar4wvH0JyKlatqq+17Eltk3sSLWBwureUs6ktvYt0V2I9o4GMZKV5SayWs76t9ti0WQ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2052" name="Picture 4" descr="http://www.rspb.org.uk/community/cfs-file.ashx/__key/communityserver-blogs-components-weblogfiles/00-00-04-33-36/0763.Spore-Step-2.jpg"/>
          <p:cNvPicPr>
            <a:picLocks noChangeAspect="1" noChangeArrowheads="1"/>
          </p:cNvPicPr>
          <p:nvPr/>
        </p:nvPicPr>
        <p:blipFill rotWithShape="1">
          <a:blip r:embed="rId3"/>
          <a:srcRect l="9661" r="6488" b="7438"/>
          <a:stretch/>
        </p:blipFill>
        <p:spPr bwMode="auto">
          <a:xfrm>
            <a:off x="4953000" y="990600"/>
            <a:ext cx="3840163" cy="3328988"/>
          </a:xfrm>
          <a:prstGeom prst="rect">
            <a:avLst/>
          </a:prstGeom>
          <a:ln>
            <a:noFill/>
          </a:ln>
          <a:effectLst>
            <a:outerShdw blurRad="190500" algn="tl" rotWithShape="0">
              <a:srgbClr val="000000">
                <a:alpha val="70000"/>
              </a:srgbClr>
            </a:outerShdw>
          </a:effectLst>
          <a:extLst/>
        </p:spPr>
      </p:pic>
      <p:pic>
        <p:nvPicPr>
          <p:cNvPr id="2054" name="Picture 6" descr="http://pad1.whstatic.com/images/thumb/a/a7/Sprore3.jpg/670px-Sprore3.jpg"/>
          <p:cNvPicPr>
            <a:picLocks noChangeAspect="1" noChangeArrowheads="1"/>
          </p:cNvPicPr>
          <p:nvPr/>
        </p:nvPicPr>
        <p:blipFill>
          <a:blip r:embed="rId4"/>
          <a:srcRect/>
          <a:stretch>
            <a:fillRect/>
          </a:stretch>
        </p:blipFill>
        <p:spPr bwMode="auto">
          <a:xfrm>
            <a:off x="5183188" y="4181475"/>
            <a:ext cx="3378200" cy="2536825"/>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
            <a:ext cx="8229600" cy="6858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r>
              <a:rPr lang="en-US" sz="4000" b="1" dirty="0" smtClean="0">
                <a:solidFill>
                  <a:schemeClr val="tx2">
                    <a:lumMod val="75000"/>
                  </a:schemeClr>
                </a:solidFill>
              </a:rPr>
              <a:t>Common Mushroom Types</a:t>
            </a:r>
            <a:endParaRPr lang="en-US" sz="4000" dirty="0">
              <a:solidFill>
                <a:schemeClr val="tx2">
                  <a:lumMod val="75000"/>
                </a:schemeClr>
              </a:solidFill>
            </a:endParaRPr>
          </a:p>
        </p:txBody>
      </p:sp>
      <p:graphicFrame>
        <p:nvGraphicFramePr>
          <p:cNvPr id="7" name="Diagram 6"/>
          <p:cNvGraphicFramePr/>
          <p:nvPr/>
        </p:nvGraphicFramePr>
        <p:xfrm>
          <a:off x="107004" y="914400"/>
          <a:ext cx="5334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07004" y="3352800"/>
          <a:ext cx="53340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ectangle 12"/>
          <p:cNvSpPr/>
          <p:nvPr/>
        </p:nvSpPr>
        <p:spPr>
          <a:xfrm>
            <a:off x="5105400" y="914400"/>
            <a:ext cx="1524000" cy="1524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5105400" y="3368675"/>
            <a:ext cx="1524000" cy="1524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8918" name="Group 17"/>
          <p:cNvGrpSpPr>
            <a:grpSpLocks/>
          </p:cNvGrpSpPr>
          <p:nvPr/>
        </p:nvGrpSpPr>
        <p:grpSpPr bwMode="auto">
          <a:xfrm>
            <a:off x="3810000" y="2454275"/>
            <a:ext cx="2819400" cy="1431925"/>
            <a:chOff x="1904999" y="1006813"/>
            <a:chExt cx="2819400" cy="1431587"/>
          </a:xfrm>
        </p:grpSpPr>
        <p:sp>
          <p:nvSpPr>
            <p:cNvPr id="19" name="Rectangle 18"/>
            <p:cNvSpPr/>
            <p:nvPr/>
          </p:nvSpPr>
          <p:spPr>
            <a:xfrm>
              <a:off x="1904999" y="1524216"/>
              <a:ext cx="1524000" cy="9141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3200399" y="1006813"/>
              <a:ext cx="1524000" cy="9141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a:lstStyle/>
            <a:p>
              <a:pPr defTabSz="800100">
                <a:lnSpc>
                  <a:spcPct val="90000"/>
                </a:lnSpc>
                <a:spcAft>
                  <a:spcPct val="35000"/>
                </a:spcAft>
                <a:defRPr/>
              </a:pPr>
              <a:r>
                <a:rPr lang="en-US" b="1">
                  <a:solidFill>
                    <a:srgbClr val="000000"/>
                  </a:solidFill>
                </a:rPr>
                <a:t>Tooth Fungi</a:t>
              </a:r>
            </a:p>
          </p:txBody>
        </p:sp>
      </p:grpSp>
      <p:sp>
        <p:nvSpPr>
          <p:cNvPr id="21" name="Rectangle 20"/>
          <p:cNvSpPr/>
          <p:nvPr/>
        </p:nvSpPr>
        <p:spPr>
          <a:xfrm>
            <a:off x="6651625" y="915988"/>
            <a:ext cx="1524000" cy="1524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6653213" y="3368675"/>
            <a:ext cx="1524000" cy="1524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6653213" y="2454275"/>
            <a:ext cx="1524000" cy="914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lstStyle/>
          <a:p>
            <a:pPr defTabSz="800100" fontAlgn="auto">
              <a:lnSpc>
                <a:spcPct val="90000"/>
              </a:lnSpc>
              <a:spcAft>
                <a:spcPct val="35000"/>
              </a:spcAft>
              <a:defRPr/>
            </a:pPr>
            <a:r>
              <a:rPr lang="en-US" dirty="0"/>
              <a:t>Club Fungi</a:t>
            </a:r>
          </a:p>
        </p:txBody>
      </p:sp>
      <p:sp>
        <p:nvSpPr>
          <p:cNvPr id="24" name="Rectangle 23"/>
          <p:cNvSpPr/>
          <p:nvPr/>
        </p:nvSpPr>
        <p:spPr>
          <a:xfrm>
            <a:off x="5105400" y="4892675"/>
            <a:ext cx="1524000" cy="914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lstStyle/>
          <a:p>
            <a:pPr defTabSz="800100" fontAlgn="auto">
              <a:lnSpc>
                <a:spcPct val="90000"/>
              </a:lnSpc>
              <a:spcAft>
                <a:spcPct val="35000"/>
              </a:spcAft>
              <a:defRPr/>
            </a:pPr>
            <a:r>
              <a:rPr lang="en-US" dirty="0"/>
              <a:t>Cup Fungi</a:t>
            </a:r>
          </a:p>
        </p:txBody>
      </p:sp>
      <p:sp>
        <p:nvSpPr>
          <p:cNvPr id="25" name="Rectangle 24"/>
          <p:cNvSpPr/>
          <p:nvPr/>
        </p:nvSpPr>
        <p:spPr>
          <a:xfrm>
            <a:off x="6651625" y="4892675"/>
            <a:ext cx="1524000" cy="914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lstStyle/>
          <a:p>
            <a:pPr defTabSz="800100" fontAlgn="auto">
              <a:lnSpc>
                <a:spcPct val="90000"/>
              </a:lnSpc>
              <a:spcAft>
                <a:spcPct val="35000"/>
              </a:spcAft>
              <a:defRPr/>
            </a:pPr>
            <a:r>
              <a:rPr lang="en-US" dirty="0"/>
              <a:t>Morels, false morels &amp; saddle mushrooms </a:t>
            </a:r>
          </a:p>
        </p:txBody>
      </p:sp>
      <p:pic>
        <p:nvPicPr>
          <p:cNvPr id="38924" name="Picture 7"/>
          <p:cNvPicPr>
            <a:picLocks noChangeAspect="1"/>
          </p:cNvPicPr>
          <p:nvPr/>
        </p:nvPicPr>
        <p:blipFill>
          <a:blip r:embed="rId13"/>
          <a:srcRect l="12161"/>
          <a:stretch>
            <a:fillRect/>
          </a:stretch>
        </p:blipFill>
        <p:spPr bwMode="auto">
          <a:xfrm>
            <a:off x="5135563" y="944563"/>
            <a:ext cx="1506537" cy="1466850"/>
          </a:xfrm>
          <a:prstGeom prst="rect">
            <a:avLst/>
          </a:prstGeom>
          <a:noFill/>
          <a:ln w="9525">
            <a:noFill/>
            <a:miter lim="800000"/>
            <a:headEnd/>
            <a:tailEnd/>
          </a:ln>
        </p:spPr>
      </p:pic>
      <p:pic>
        <p:nvPicPr>
          <p:cNvPr id="38925" name="Picture 11"/>
          <p:cNvPicPr>
            <a:picLocks noChangeAspect="1"/>
          </p:cNvPicPr>
          <p:nvPr/>
        </p:nvPicPr>
        <p:blipFill>
          <a:blip r:embed="rId14"/>
          <a:srcRect l="23958" t="11958" r="7489"/>
          <a:stretch>
            <a:fillRect/>
          </a:stretch>
        </p:blipFill>
        <p:spPr bwMode="auto">
          <a:xfrm>
            <a:off x="5135563" y="3386138"/>
            <a:ext cx="1547812" cy="1489075"/>
          </a:xfrm>
          <a:prstGeom prst="rect">
            <a:avLst/>
          </a:prstGeom>
          <a:noFill/>
          <a:ln w="9525">
            <a:noFill/>
            <a:miter lim="800000"/>
            <a:headEnd/>
            <a:tailEnd/>
          </a:ln>
        </p:spPr>
      </p:pic>
      <p:pic>
        <p:nvPicPr>
          <p:cNvPr id="38926" name="Picture 2" descr="http://farm5.staticflickr.com/4104/4950023148_72acf9e329.jpg"/>
          <p:cNvPicPr>
            <a:picLocks noChangeAspect="1" noChangeArrowheads="1"/>
          </p:cNvPicPr>
          <p:nvPr/>
        </p:nvPicPr>
        <p:blipFill>
          <a:blip r:embed="rId15"/>
          <a:srcRect l="24582" r="7564"/>
          <a:stretch>
            <a:fillRect/>
          </a:stretch>
        </p:blipFill>
        <p:spPr bwMode="auto">
          <a:xfrm>
            <a:off x="6667500" y="944563"/>
            <a:ext cx="1463675" cy="1466850"/>
          </a:xfrm>
          <a:prstGeom prst="rect">
            <a:avLst/>
          </a:prstGeom>
          <a:noFill/>
          <a:ln w="9525">
            <a:noFill/>
            <a:miter lim="800000"/>
            <a:headEnd/>
            <a:tailEnd/>
          </a:ln>
        </p:spPr>
      </p:pic>
      <p:pic>
        <p:nvPicPr>
          <p:cNvPr id="38927" name="Picture 2" descr="http://farm3.staticflickr.com/2050/2460671676_b2845be7ec.jpg"/>
          <p:cNvPicPr>
            <a:picLocks noChangeAspect="1" noChangeArrowheads="1"/>
          </p:cNvPicPr>
          <p:nvPr/>
        </p:nvPicPr>
        <p:blipFill>
          <a:blip r:embed="rId16"/>
          <a:srcRect l="14923" t="20074" r="5852" b="16666"/>
          <a:stretch>
            <a:fillRect/>
          </a:stretch>
        </p:blipFill>
        <p:spPr bwMode="auto">
          <a:xfrm>
            <a:off x="6699250" y="3368675"/>
            <a:ext cx="1431925" cy="152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Gilled Fungi</a:t>
            </a:r>
            <a:endParaRPr lang="en-US" sz="4000" dirty="0">
              <a:solidFill>
                <a:schemeClr val="tx2">
                  <a:lumMod val="75000"/>
                </a:schemeClr>
              </a:solidFill>
            </a:endParaRPr>
          </a:p>
        </p:txBody>
      </p:sp>
      <p:sp>
        <p:nvSpPr>
          <p:cNvPr id="40962" name="Content Placeholder 2"/>
          <p:cNvSpPr>
            <a:spLocks noGrp="1"/>
          </p:cNvSpPr>
          <p:nvPr>
            <p:ph sz="half" idx="1"/>
          </p:nvPr>
        </p:nvSpPr>
        <p:spPr>
          <a:xfrm>
            <a:off x="381000" y="1066800"/>
            <a:ext cx="3962400" cy="4591050"/>
          </a:xfrm>
        </p:spPr>
        <p:txBody>
          <a:bodyPr/>
          <a:lstStyle/>
          <a:p>
            <a:pPr eaLnBrk="1" hangingPunct="1"/>
            <a:r>
              <a:rPr lang="en-US" smtClean="0"/>
              <a:t>Many umbrella-shaped with cap &amp; stalk</a:t>
            </a:r>
          </a:p>
          <a:p>
            <a:pPr eaLnBrk="1" hangingPunct="1"/>
            <a:r>
              <a:rPr lang="en-US" smtClean="0"/>
              <a:t>Some shelf-like &amp; stalkless</a:t>
            </a:r>
          </a:p>
          <a:p>
            <a:pPr eaLnBrk="1" hangingPunct="1"/>
            <a:r>
              <a:rPr lang="en-US" smtClean="0"/>
              <a:t>All have radiating vertical plates (gills)</a:t>
            </a:r>
          </a:p>
          <a:p>
            <a:pPr eaLnBrk="1" hangingPunct="1"/>
            <a:r>
              <a:rPr lang="en-US" smtClean="0"/>
              <a:t>Many mycorrhizal with trees</a:t>
            </a:r>
          </a:p>
          <a:p>
            <a:pPr eaLnBrk="1" hangingPunct="1"/>
            <a:endParaRPr lang="en-US" smtClean="0"/>
          </a:p>
        </p:txBody>
      </p:sp>
      <p:sp>
        <p:nvSpPr>
          <p:cNvPr id="5" name="Rectangle 4"/>
          <p:cNvSpPr/>
          <p:nvPr/>
        </p:nvSpPr>
        <p:spPr>
          <a:xfrm>
            <a:off x="4343400" y="786245"/>
            <a:ext cx="3747139" cy="4191000"/>
          </a:xfrm>
          <a:prstGeom prst="rect">
            <a:avLst/>
          </a:prstGeom>
          <a:blipFill>
            <a:blip r:embed="rId3" cstate="print">
              <a:extLst/>
            </a:blip>
            <a:srcRect/>
            <a:stretch>
              <a:fillRect l="-18000" r="-18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85800"/>
          </a:xfrm>
        </p:spPr>
        <p:txBody>
          <a:bodyPr/>
          <a:lstStyle/>
          <a:p>
            <a:pPr eaLnBrk="1" fontAlgn="auto" hangingPunct="1">
              <a:spcAft>
                <a:spcPts val="0"/>
              </a:spcAft>
              <a:defRPr/>
            </a:pPr>
            <a:r>
              <a:rPr lang="en-US" sz="3600" b="1" dirty="0" smtClean="0">
                <a:solidFill>
                  <a:schemeClr val="tx2">
                    <a:lumMod val="75000"/>
                  </a:schemeClr>
                </a:solidFill>
              </a:rPr>
              <a:t>Destroying Angel </a:t>
            </a:r>
            <a:r>
              <a:rPr lang="en-US" sz="3600" dirty="0" smtClean="0">
                <a:solidFill>
                  <a:schemeClr val="tx2">
                    <a:lumMod val="75000"/>
                  </a:schemeClr>
                </a:solidFill>
              </a:rPr>
              <a:t>(</a:t>
            </a:r>
            <a:r>
              <a:rPr lang="en-US" sz="3600" i="1" dirty="0" smtClean="0">
                <a:latin typeface="Calibri"/>
                <a:ea typeface="Calibri"/>
                <a:cs typeface="Arial"/>
              </a:rPr>
              <a:t>Amanita </a:t>
            </a:r>
            <a:r>
              <a:rPr lang="en-US" sz="3600" i="1" dirty="0" err="1">
                <a:latin typeface="Calibri"/>
                <a:ea typeface="Calibri"/>
                <a:cs typeface="Arial"/>
              </a:rPr>
              <a:t>virosa</a:t>
            </a:r>
            <a:r>
              <a:rPr lang="en-US" sz="3600" i="1" dirty="0">
                <a:latin typeface="Calibri"/>
                <a:ea typeface="Calibri"/>
                <a:cs typeface="Arial"/>
              </a:rPr>
              <a:t>, </a:t>
            </a:r>
            <a:r>
              <a:rPr lang="en-US" sz="3600" i="1" dirty="0" err="1">
                <a:latin typeface="Calibri"/>
                <a:ea typeface="Calibri"/>
                <a:cs typeface="Arial"/>
              </a:rPr>
              <a:t>bisporigia</a:t>
            </a:r>
            <a:r>
              <a:rPr lang="en-US" sz="3600" i="1" dirty="0">
                <a:latin typeface="Calibri"/>
                <a:ea typeface="Calibri"/>
                <a:cs typeface="Arial"/>
              </a:rPr>
              <a:t>, </a:t>
            </a:r>
            <a:r>
              <a:rPr lang="en-US" sz="3600" i="1" dirty="0" err="1">
                <a:latin typeface="Calibri"/>
                <a:ea typeface="Calibri"/>
                <a:cs typeface="Arial"/>
              </a:rPr>
              <a:t>verna</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219200"/>
            <a:ext cx="3962400" cy="51054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Pure white throughout</a:t>
            </a:r>
          </a:p>
          <a:p>
            <a:pPr eaLnBrk="1" fontAlgn="auto" hangingPunct="1">
              <a:spcAft>
                <a:spcPts val="0"/>
              </a:spcAft>
              <a:buFont typeface="Arial" pitchFamily="34" charset="0"/>
              <a:buChar char="•"/>
              <a:defRPr/>
            </a:pPr>
            <a:r>
              <a:rPr lang="en-US" dirty="0" smtClean="0">
                <a:ea typeface="Calibri"/>
                <a:cs typeface="Arial"/>
              </a:rPr>
              <a:t>Cap </a:t>
            </a:r>
            <a:r>
              <a:rPr lang="en-US" dirty="0">
                <a:ea typeface="Calibri"/>
                <a:cs typeface="Arial"/>
              </a:rPr>
              <a:t>2-5” wide, curved like a parasol to flat; stipe 3-8”long, ¼-3/4 wide with a membranous white cup at base; annulus white, </a:t>
            </a:r>
            <a:r>
              <a:rPr lang="en-US" dirty="0" smtClean="0">
                <a:ea typeface="Calibri"/>
                <a:cs typeface="Arial"/>
              </a:rPr>
              <a:t>pendant.</a:t>
            </a:r>
          </a:p>
          <a:p>
            <a:pPr eaLnBrk="1" fontAlgn="auto" hangingPunct="1">
              <a:spcAft>
                <a:spcPts val="0"/>
              </a:spcAft>
              <a:buFont typeface="Arial" pitchFamily="34" charset="0"/>
              <a:buChar char="•"/>
              <a:defRPr/>
            </a:pPr>
            <a:r>
              <a:rPr lang="en-US" i="1" dirty="0" smtClean="0">
                <a:ea typeface="Calibri"/>
                <a:cs typeface="Arial"/>
              </a:rPr>
              <a:t>A </a:t>
            </a:r>
            <a:r>
              <a:rPr lang="en-US" i="1" dirty="0" err="1">
                <a:ea typeface="Calibri"/>
                <a:cs typeface="Arial"/>
              </a:rPr>
              <a:t>verna</a:t>
            </a:r>
            <a:r>
              <a:rPr lang="en-US" dirty="0">
                <a:ea typeface="Calibri"/>
                <a:cs typeface="Arial"/>
              </a:rPr>
              <a:t> is mainly western, but occasional in east, the others are eastern.  </a:t>
            </a:r>
            <a:endParaRPr lang="en-US" dirty="0" smtClean="0">
              <a:ea typeface="Calibri"/>
              <a:cs typeface="Arial"/>
            </a:endParaRPr>
          </a:p>
          <a:p>
            <a:pPr eaLnBrk="1" fontAlgn="auto" hangingPunct="1">
              <a:spcAft>
                <a:spcPts val="0"/>
              </a:spcAft>
              <a:buFont typeface="Arial" pitchFamily="34" charset="0"/>
              <a:buChar char="•"/>
              <a:defRPr/>
            </a:pPr>
            <a:r>
              <a:rPr lang="en-US" dirty="0" smtClean="0">
                <a:ea typeface="Calibri"/>
                <a:cs typeface="Arial"/>
              </a:rPr>
              <a:t>White spore print</a:t>
            </a:r>
          </a:p>
          <a:p>
            <a:pPr eaLnBrk="1" fontAlgn="auto" hangingPunct="1">
              <a:spcAft>
                <a:spcPts val="0"/>
              </a:spcAft>
              <a:buFont typeface="Arial" pitchFamily="34" charset="0"/>
              <a:buChar char="•"/>
              <a:defRPr/>
            </a:pPr>
            <a:r>
              <a:rPr lang="en-US" dirty="0" smtClean="0">
                <a:ea typeface="Calibri"/>
                <a:cs typeface="Arial"/>
              </a:rPr>
              <a:t>Fairly </a:t>
            </a:r>
            <a:r>
              <a:rPr lang="en-US" dirty="0">
                <a:ea typeface="Calibri"/>
                <a:cs typeface="Arial"/>
              </a:rPr>
              <a:t>common in woods from late June to early November</a:t>
            </a:r>
            <a:endParaRPr lang="en-US" dirty="0" smtClean="0"/>
          </a:p>
          <a:p>
            <a:pPr eaLnBrk="1" fontAlgn="auto" hangingPunct="1">
              <a:spcAft>
                <a:spcPts val="0"/>
              </a:spcAft>
              <a:buFont typeface="Arial" pitchFamily="34" charset="0"/>
              <a:buChar char="•"/>
              <a:defRPr/>
            </a:pPr>
            <a:r>
              <a:rPr lang="en-US" sz="3300" b="1" dirty="0" smtClean="0">
                <a:solidFill>
                  <a:srgbClr val="FF0000"/>
                </a:solidFill>
              </a:rPr>
              <a:t>Poisonous</a:t>
            </a:r>
            <a:endParaRPr lang="en-US" sz="3300" b="1" dirty="0">
              <a:solidFill>
                <a:srgbClr val="FF0000"/>
              </a:solidFill>
            </a:endParaRPr>
          </a:p>
        </p:txBody>
      </p:sp>
      <p:pic>
        <p:nvPicPr>
          <p:cNvPr id="1026" name="Picture 2" descr="Amanita virosa - labelled diagnostic features"/>
          <p:cNvPicPr>
            <a:picLocks noChangeAspect="1" noChangeArrowheads="1"/>
          </p:cNvPicPr>
          <p:nvPr/>
        </p:nvPicPr>
        <p:blipFill>
          <a:blip r:embed="rId3"/>
          <a:srcRect/>
          <a:stretch>
            <a:fillRect/>
          </a:stretch>
        </p:blipFill>
        <p:spPr bwMode="auto">
          <a:xfrm>
            <a:off x="4419600" y="990600"/>
            <a:ext cx="3336925" cy="4521200"/>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85800"/>
          </a:xfrm>
        </p:spPr>
        <p:txBody>
          <a:bodyPr/>
          <a:lstStyle/>
          <a:p>
            <a:pPr eaLnBrk="1" fontAlgn="auto" hangingPunct="1">
              <a:spcAft>
                <a:spcPts val="0"/>
              </a:spcAft>
              <a:defRPr/>
            </a:pPr>
            <a:r>
              <a:rPr lang="en-US" sz="3600" b="1" dirty="0" smtClean="0">
                <a:solidFill>
                  <a:schemeClr val="tx2">
                    <a:lumMod val="75000"/>
                  </a:schemeClr>
                </a:solidFill>
              </a:rPr>
              <a:t>Fly Agaric </a:t>
            </a:r>
            <a:r>
              <a:rPr lang="en-US" sz="3600" dirty="0" smtClean="0">
                <a:solidFill>
                  <a:schemeClr val="tx2">
                    <a:lumMod val="75000"/>
                  </a:schemeClr>
                </a:solidFill>
              </a:rPr>
              <a:t>(</a:t>
            </a:r>
            <a:r>
              <a:rPr lang="en-US" sz="3600" i="1" dirty="0" smtClean="0">
                <a:latin typeface="Calibri"/>
                <a:ea typeface="Calibri"/>
                <a:cs typeface="Arial"/>
              </a:rPr>
              <a:t>Amanita </a:t>
            </a:r>
            <a:r>
              <a:rPr lang="en-US" sz="3600" i="1" dirty="0" err="1" smtClean="0">
                <a:latin typeface="Calibri"/>
                <a:ea typeface="Calibri"/>
                <a:cs typeface="Arial"/>
              </a:rPr>
              <a:t>muscaria</a:t>
            </a:r>
            <a:r>
              <a:rPr lang="en-US" sz="3600" dirty="0" smtClean="0">
                <a:solidFill>
                  <a:schemeClr val="tx2">
                    <a:lumMod val="75000"/>
                  </a:schemeClr>
                </a:solidFill>
              </a:rPr>
              <a:t>)</a:t>
            </a:r>
            <a:endParaRPr lang="en-US" sz="3600" dirty="0">
              <a:solidFill>
                <a:schemeClr val="tx2">
                  <a:lumMod val="75000"/>
                </a:schemeClr>
              </a:solidFill>
            </a:endParaRPr>
          </a:p>
        </p:txBody>
      </p:sp>
      <p:sp>
        <p:nvSpPr>
          <p:cNvPr id="45058" name="Content Placeholder 2"/>
          <p:cNvSpPr>
            <a:spLocks noGrp="1"/>
          </p:cNvSpPr>
          <p:nvPr>
            <p:ph sz="half" idx="1"/>
          </p:nvPr>
        </p:nvSpPr>
        <p:spPr>
          <a:xfrm>
            <a:off x="381000" y="990600"/>
            <a:ext cx="4191000" cy="5715000"/>
          </a:xfrm>
        </p:spPr>
        <p:txBody>
          <a:bodyPr/>
          <a:lstStyle/>
          <a:p>
            <a:pPr eaLnBrk="1" hangingPunct="1">
              <a:lnSpc>
                <a:spcPct val="80000"/>
              </a:lnSpc>
            </a:pPr>
            <a:r>
              <a:rPr lang="en-US" sz="2200" smtClean="0"/>
              <a:t>Pure white flesh throughout</a:t>
            </a:r>
          </a:p>
          <a:p>
            <a:pPr eaLnBrk="1" hangingPunct="1">
              <a:lnSpc>
                <a:spcPct val="80000"/>
              </a:lnSpc>
            </a:pPr>
            <a:r>
              <a:rPr lang="en-US" sz="2200" smtClean="0"/>
              <a:t>Cap, red-orange to yellow-orange, 2-10 inches wide with white cottony patches scattered across, margin of cap with faint radial lines; gills, white, not attached to stipe; stipe 2-7 inches tall ¼-1 ½ in diameter with concentric rings of cottony tissue on the bulbous base; partial veil (annulus), white, pendant</a:t>
            </a:r>
          </a:p>
          <a:p>
            <a:pPr eaLnBrk="1" hangingPunct="1">
              <a:lnSpc>
                <a:spcPct val="80000"/>
              </a:lnSpc>
            </a:pPr>
            <a:r>
              <a:rPr lang="en-US" sz="2200" smtClean="0"/>
              <a:t>White spore print</a:t>
            </a:r>
          </a:p>
          <a:p>
            <a:pPr eaLnBrk="1" hangingPunct="1">
              <a:lnSpc>
                <a:spcPct val="80000"/>
              </a:lnSpc>
            </a:pPr>
            <a:r>
              <a:rPr lang="en-US" sz="2200" smtClean="0">
                <a:ea typeface="Calibri" pitchFamily="34" charset="0"/>
                <a:cs typeface="Arial" charset="0"/>
              </a:rPr>
              <a:t>Common in late summer to fall on ground under pines or other conifers, may  form fairy rings</a:t>
            </a:r>
          </a:p>
          <a:p>
            <a:pPr eaLnBrk="1" hangingPunct="1">
              <a:lnSpc>
                <a:spcPct val="80000"/>
              </a:lnSpc>
            </a:pPr>
            <a:r>
              <a:rPr lang="en-US" sz="2600" b="1" smtClean="0">
                <a:solidFill>
                  <a:srgbClr val="FF0000"/>
                </a:solidFill>
              </a:rPr>
              <a:t>Poisonous</a:t>
            </a:r>
          </a:p>
        </p:txBody>
      </p:sp>
      <p:pic>
        <p:nvPicPr>
          <p:cNvPr id="2050" name="Picture 2" descr="http://farm3.staticflickr.com/2633/3881120487_47f947331a.jpg"/>
          <p:cNvPicPr>
            <a:picLocks noChangeAspect="1" noChangeArrowheads="1"/>
          </p:cNvPicPr>
          <p:nvPr/>
        </p:nvPicPr>
        <p:blipFill rotWithShape="1">
          <a:blip r:embed="rId3" cstate="print">
            <a:extLst/>
          </a:blip>
          <a:srcRect l="35345"/>
          <a:stretch/>
        </p:blipFill>
        <p:spPr bwMode="auto">
          <a:xfrm>
            <a:off x="4724400" y="914399"/>
            <a:ext cx="3079173" cy="3219451"/>
          </a:xfrm>
          <a:prstGeom prst="rect">
            <a:avLst/>
          </a:prstGeom>
          <a:ln>
            <a:noFill/>
          </a:ln>
          <a:effectLst>
            <a:softEdge rad="112500"/>
          </a:effectLst>
          <a:extLst/>
        </p:spPr>
      </p:pic>
      <p:pic>
        <p:nvPicPr>
          <p:cNvPr id="45060" name="Picture 3" descr="Amanita muscaria - yellow variety"/>
          <p:cNvPicPr>
            <a:picLocks noChangeAspect="1" noChangeArrowheads="1"/>
          </p:cNvPicPr>
          <p:nvPr/>
        </p:nvPicPr>
        <p:blipFill>
          <a:blip r:embed="rId4"/>
          <a:srcRect/>
          <a:stretch>
            <a:fillRect/>
          </a:stretch>
        </p:blipFill>
        <p:spPr bwMode="auto">
          <a:xfrm>
            <a:off x="4724400" y="4235450"/>
            <a:ext cx="3328988" cy="2312988"/>
          </a:xfrm>
          <a:prstGeom prst="rect">
            <a:avLst/>
          </a:prstGeom>
          <a:noFill/>
          <a:ln w="9525">
            <a:noFill/>
            <a:miter lim="800000"/>
            <a:headEnd/>
            <a:tailEnd/>
          </a:ln>
        </p:spPr>
      </p:pic>
      <p:sp>
        <p:nvSpPr>
          <p:cNvPr id="45061" name="TextBox 6"/>
          <p:cNvSpPr txBox="1">
            <a:spLocks noChangeArrowheads="1"/>
          </p:cNvSpPr>
          <p:nvPr/>
        </p:nvSpPr>
        <p:spPr bwMode="auto">
          <a:xfrm rot="-5400000">
            <a:off x="6681788" y="2370137"/>
            <a:ext cx="2514600" cy="307975"/>
          </a:xfrm>
          <a:prstGeom prst="rect">
            <a:avLst/>
          </a:prstGeom>
          <a:noFill/>
          <a:ln w="9525">
            <a:noFill/>
            <a:miter lim="800000"/>
            <a:headEnd/>
            <a:tailEnd/>
          </a:ln>
        </p:spPr>
        <p:txBody>
          <a:bodyPr>
            <a:spAutoFit/>
          </a:bodyPr>
          <a:lstStyle/>
          <a:p>
            <a:r>
              <a:rPr lang="en-US" sz="1400" i="1">
                <a:latin typeface="Calibri" pitchFamily="34" charset="0"/>
              </a:rPr>
              <a:t>Photo by: Richard Orr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Shaggy Mane </a:t>
            </a:r>
            <a:r>
              <a:rPr lang="en-US" sz="3600" dirty="0" smtClean="0">
                <a:solidFill>
                  <a:schemeClr val="tx2">
                    <a:lumMod val="75000"/>
                  </a:schemeClr>
                </a:solidFill>
              </a:rPr>
              <a:t>(</a:t>
            </a:r>
            <a:r>
              <a:rPr lang="en-US" sz="3600" i="1" dirty="0" err="1"/>
              <a:t>Coprinus</a:t>
            </a:r>
            <a:r>
              <a:rPr lang="en-US" sz="3600" i="1" dirty="0"/>
              <a:t> </a:t>
            </a:r>
            <a:r>
              <a:rPr lang="en-US" sz="3600" i="1" dirty="0" err="1" smtClean="0"/>
              <a:t>comatus</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Cap 2-6 inches in length; stalk 2.5-7 inches long</a:t>
            </a:r>
          </a:p>
          <a:p>
            <a:pPr eaLnBrk="1" fontAlgn="auto" hangingPunct="1">
              <a:spcAft>
                <a:spcPts val="0"/>
              </a:spcAft>
              <a:buFont typeface="Arial" pitchFamily="34" charset="0"/>
              <a:buChar char="•"/>
              <a:defRPr/>
            </a:pPr>
            <a:r>
              <a:rPr lang="en-US" dirty="0" smtClean="0"/>
              <a:t>Oval to bluntly cylindrical with incurved margin at first, becoming somewhat bell-shaped</a:t>
            </a:r>
          </a:p>
          <a:p>
            <a:pPr eaLnBrk="1" fontAlgn="auto" hangingPunct="1">
              <a:spcAft>
                <a:spcPts val="0"/>
              </a:spcAft>
              <a:buFont typeface="Arial" pitchFamily="34" charset="0"/>
              <a:buChar char="•"/>
              <a:defRPr/>
            </a:pPr>
            <a:r>
              <a:rPr lang="en-US" dirty="0" smtClean="0"/>
              <a:t>White to dingy white</a:t>
            </a:r>
          </a:p>
          <a:p>
            <a:pPr eaLnBrk="1" fontAlgn="auto" hangingPunct="1">
              <a:spcAft>
                <a:spcPts val="0"/>
              </a:spcAft>
              <a:buFont typeface="Arial" pitchFamily="34" charset="0"/>
              <a:buChar char="•"/>
              <a:defRPr/>
            </a:pPr>
            <a:r>
              <a:rPr lang="en-US" dirty="0" smtClean="0"/>
              <a:t>Black spore print</a:t>
            </a:r>
          </a:p>
          <a:p>
            <a:pPr eaLnBrk="1" fontAlgn="auto" hangingPunct="1">
              <a:spcAft>
                <a:spcPts val="0"/>
              </a:spcAft>
              <a:buFont typeface="Arial" pitchFamily="34" charset="0"/>
              <a:buChar char="•"/>
              <a:defRPr/>
            </a:pPr>
            <a:r>
              <a:rPr lang="en-US" dirty="0" smtClean="0"/>
              <a:t>Gregarious on the ground in grassy places (lawns, pastures, </a:t>
            </a:r>
            <a:r>
              <a:rPr lang="en-US" dirty="0" err="1" smtClean="0"/>
              <a:t>etc</a:t>
            </a:r>
            <a:r>
              <a:rPr lang="en-US" dirty="0" smtClean="0"/>
              <a:t>) and on hard-packed soil </a:t>
            </a:r>
          </a:p>
          <a:p>
            <a:pPr eaLnBrk="1" fontAlgn="auto" hangingPunct="1">
              <a:spcAft>
                <a:spcPts val="0"/>
              </a:spcAft>
              <a:buFont typeface="Arial" pitchFamily="34" charset="0"/>
              <a:buChar char="•"/>
              <a:defRPr/>
            </a:pPr>
            <a:r>
              <a:rPr lang="en-US" dirty="0" smtClean="0"/>
              <a:t>Edible when young</a:t>
            </a:r>
            <a:endParaRPr lang="en-US" dirty="0"/>
          </a:p>
        </p:txBody>
      </p:sp>
      <p:sp>
        <p:nvSpPr>
          <p:cNvPr id="47107" name="TextBox 3"/>
          <p:cNvSpPr txBox="1">
            <a:spLocks noChangeArrowheads="1"/>
          </p:cNvSpPr>
          <p:nvPr/>
        </p:nvSpPr>
        <p:spPr bwMode="auto">
          <a:xfrm rot="-5400000">
            <a:off x="6234113" y="3008312"/>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 by: Richard Orr</a:t>
            </a:r>
          </a:p>
        </p:txBody>
      </p:sp>
      <p:pic>
        <p:nvPicPr>
          <p:cNvPr id="6146" name="Picture 2" descr="http://farm3.staticflickr.com/2598/4037152498_52dfb17ae9.jpg"/>
          <p:cNvPicPr>
            <a:picLocks noChangeAspect="1" noChangeArrowheads="1"/>
          </p:cNvPicPr>
          <p:nvPr/>
        </p:nvPicPr>
        <p:blipFill rotWithShape="1">
          <a:blip r:embed="rId3" cstate="print">
            <a:extLst/>
          </a:blip>
          <a:srcRect l="11665" r="18784"/>
          <a:stretch/>
        </p:blipFill>
        <p:spPr bwMode="auto">
          <a:xfrm>
            <a:off x="4557679" y="898186"/>
            <a:ext cx="2780489" cy="5060525"/>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err="1" smtClean="0">
                <a:solidFill>
                  <a:schemeClr val="tx2">
                    <a:lumMod val="75000"/>
                  </a:schemeClr>
                </a:solidFill>
              </a:rPr>
              <a:t>Boletes</a:t>
            </a:r>
            <a:r>
              <a:rPr lang="en-US" sz="4000" b="1" dirty="0" smtClean="0">
                <a:solidFill>
                  <a:schemeClr val="tx2">
                    <a:lumMod val="75000"/>
                  </a:schemeClr>
                </a:solidFill>
              </a:rPr>
              <a:t> &amp; Stalked </a:t>
            </a:r>
            <a:r>
              <a:rPr lang="en-US" sz="4000" b="1" dirty="0" err="1" smtClean="0">
                <a:solidFill>
                  <a:schemeClr val="tx2">
                    <a:lumMod val="75000"/>
                  </a:schemeClr>
                </a:solidFill>
              </a:rPr>
              <a:t>Polyphores</a:t>
            </a:r>
            <a:endParaRPr lang="en-US" sz="4000" dirty="0">
              <a:solidFill>
                <a:schemeClr val="tx2">
                  <a:lumMod val="75000"/>
                </a:schemeClr>
              </a:solidFill>
            </a:endParaRPr>
          </a:p>
        </p:txBody>
      </p:sp>
      <p:sp>
        <p:nvSpPr>
          <p:cNvPr id="3" name="Content Placeholder 2"/>
          <p:cNvSpPr>
            <a:spLocks noGrp="1"/>
          </p:cNvSpPr>
          <p:nvPr>
            <p:ph sz="half" idx="1"/>
          </p:nvPr>
        </p:nvSpPr>
        <p:spPr>
          <a:xfrm>
            <a:off x="381000" y="995363"/>
            <a:ext cx="3962400" cy="5181600"/>
          </a:xfrm>
        </p:spPr>
        <p:txBody>
          <a:bodyPr rtlCol="0">
            <a:normAutofit fontScale="92500"/>
          </a:bodyPr>
          <a:lstStyle/>
          <a:p>
            <a:pPr eaLnBrk="1" fontAlgn="auto" hangingPunct="1">
              <a:spcAft>
                <a:spcPts val="0"/>
              </a:spcAft>
              <a:buFont typeface="Arial" pitchFamily="34" charset="0"/>
              <a:buChar char="•"/>
              <a:defRPr/>
            </a:pPr>
            <a:r>
              <a:rPr lang="en-US" dirty="0" smtClean="0"/>
              <a:t>All have pores under caps</a:t>
            </a:r>
          </a:p>
          <a:p>
            <a:pPr eaLnBrk="1" fontAlgn="auto" hangingPunct="1">
              <a:spcAft>
                <a:spcPts val="0"/>
              </a:spcAft>
              <a:buFont typeface="Arial" pitchFamily="34" charset="0"/>
              <a:buChar char="•"/>
              <a:defRPr/>
            </a:pPr>
            <a:r>
              <a:rPr lang="en-US" dirty="0" err="1" smtClean="0"/>
              <a:t>Polyphores</a:t>
            </a:r>
            <a:r>
              <a:rPr lang="en-US" dirty="0" smtClean="0"/>
              <a:t>: </a:t>
            </a:r>
          </a:p>
          <a:p>
            <a:pPr marL="640080" lvl="1" eaLnBrk="1" fontAlgn="auto" hangingPunct="1">
              <a:spcAft>
                <a:spcPts val="0"/>
              </a:spcAft>
              <a:buFont typeface="Arial" pitchFamily="34" charset="0"/>
              <a:buChar char="•"/>
              <a:defRPr/>
            </a:pPr>
            <a:r>
              <a:rPr lang="en-US" dirty="0"/>
              <a:t>G</a:t>
            </a:r>
            <a:r>
              <a:rPr lang="en-US" dirty="0" smtClean="0"/>
              <a:t>enerally </a:t>
            </a:r>
            <a:r>
              <a:rPr lang="en-US" dirty="0"/>
              <a:t>shaped like </a:t>
            </a:r>
            <a:r>
              <a:rPr lang="en-US" dirty="0" smtClean="0"/>
              <a:t>shelves</a:t>
            </a:r>
          </a:p>
          <a:p>
            <a:pPr marL="640080" lvl="1" eaLnBrk="1" fontAlgn="auto" hangingPunct="1">
              <a:spcAft>
                <a:spcPts val="0"/>
              </a:spcAft>
              <a:buFont typeface="Arial" pitchFamily="34" charset="0"/>
              <a:buChar char="•"/>
              <a:defRPr/>
            </a:pPr>
            <a:r>
              <a:rPr lang="en-US" dirty="0"/>
              <a:t>N</a:t>
            </a:r>
            <a:r>
              <a:rPr lang="en-US" dirty="0" smtClean="0"/>
              <a:t>early </a:t>
            </a:r>
            <a:r>
              <a:rPr lang="en-US" dirty="0"/>
              <a:t>all grow on wood, such as trees, logs, stumps, or buried wood</a:t>
            </a:r>
            <a:endParaRPr lang="en-US" dirty="0" smtClean="0"/>
          </a:p>
          <a:p>
            <a:pPr eaLnBrk="1" fontAlgn="auto" hangingPunct="1">
              <a:spcAft>
                <a:spcPts val="0"/>
              </a:spcAft>
              <a:buFont typeface="Arial" pitchFamily="34" charset="0"/>
              <a:buChar char="•"/>
              <a:defRPr/>
            </a:pPr>
            <a:r>
              <a:rPr lang="en-US" dirty="0"/>
              <a:t> </a:t>
            </a:r>
            <a:r>
              <a:rPr lang="en-US" dirty="0" err="1" smtClean="0"/>
              <a:t>Boletes</a:t>
            </a:r>
            <a:r>
              <a:rPr lang="en-US" dirty="0" smtClean="0"/>
              <a:t>:</a:t>
            </a:r>
          </a:p>
          <a:p>
            <a:pPr marL="640080" lvl="1" eaLnBrk="1" fontAlgn="auto" hangingPunct="1">
              <a:spcAft>
                <a:spcPts val="0"/>
              </a:spcAft>
              <a:buFont typeface="Arial" pitchFamily="34" charset="0"/>
              <a:buChar char="•"/>
              <a:defRPr/>
            </a:pPr>
            <a:r>
              <a:rPr lang="en-US" dirty="0" smtClean="0"/>
              <a:t> </a:t>
            </a:r>
            <a:r>
              <a:rPr lang="en-US" dirty="0"/>
              <a:t>G</a:t>
            </a:r>
            <a:r>
              <a:rPr lang="en-US" dirty="0" smtClean="0"/>
              <a:t>row </a:t>
            </a:r>
            <a:r>
              <a:rPr lang="en-US" dirty="0"/>
              <a:t>on the ground near trees, not on </a:t>
            </a:r>
            <a:r>
              <a:rPr lang="en-US" dirty="0" smtClean="0"/>
              <a:t>wood</a:t>
            </a:r>
          </a:p>
          <a:p>
            <a:pPr marL="640080" lvl="1" eaLnBrk="1" fontAlgn="auto" hangingPunct="1">
              <a:spcAft>
                <a:spcPts val="0"/>
              </a:spcAft>
              <a:buFont typeface="Arial" pitchFamily="34" charset="0"/>
              <a:buChar char="•"/>
              <a:defRPr/>
            </a:pPr>
            <a:r>
              <a:rPr lang="en-US" dirty="0" smtClean="0"/>
              <a:t> </a:t>
            </a:r>
            <a:r>
              <a:rPr lang="en-US" dirty="0"/>
              <a:t>L</a:t>
            </a:r>
            <a:r>
              <a:rPr lang="en-US" dirty="0" smtClean="0"/>
              <a:t>ayer </a:t>
            </a:r>
            <a:r>
              <a:rPr lang="en-US" dirty="0"/>
              <a:t>of tubes that leads to the pores peels off from the rest of the </a:t>
            </a:r>
            <a:r>
              <a:rPr lang="en-US" dirty="0" smtClean="0"/>
              <a:t>cap easily</a:t>
            </a:r>
          </a:p>
        </p:txBody>
      </p:sp>
      <p:pic>
        <p:nvPicPr>
          <p:cNvPr id="6146" name="Picture 2" descr="http://farm4.staticflickr.com/3650/3626394758_cea10b6c70.jpg"/>
          <p:cNvPicPr>
            <a:picLocks noChangeAspect="1" noChangeArrowheads="1"/>
          </p:cNvPicPr>
          <p:nvPr/>
        </p:nvPicPr>
        <p:blipFill rotWithShape="1">
          <a:blip r:embed="rId3" cstate="print">
            <a:extLst/>
          </a:blip>
          <a:srcRect l="14297" r="11303"/>
          <a:stretch/>
        </p:blipFill>
        <p:spPr bwMode="auto">
          <a:xfrm>
            <a:off x="4495800" y="2667000"/>
            <a:ext cx="3543301" cy="3571875"/>
          </a:xfrm>
          <a:prstGeom prst="rect">
            <a:avLst/>
          </a:prstGeom>
          <a:ln>
            <a:noFill/>
          </a:ln>
          <a:effectLst>
            <a:softEdge rad="112500"/>
          </a:effectLst>
          <a:extLst/>
        </p:spPr>
      </p:pic>
      <p:sp>
        <p:nvSpPr>
          <p:cNvPr id="49156" name="TextBox 5"/>
          <p:cNvSpPr txBox="1">
            <a:spLocks noChangeArrowheads="1"/>
          </p:cNvSpPr>
          <p:nvPr/>
        </p:nvSpPr>
        <p:spPr bwMode="auto">
          <a:xfrm>
            <a:off x="4545013" y="6188075"/>
            <a:ext cx="35052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Old-Man-of-the-Woods by: Kerry Wixted </a:t>
            </a:r>
          </a:p>
        </p:txBody>
      </p:sp>
      <p:pic>
        <p:nvPicPr>
          <p:cNvPr id="7" name="Picture 4" descr="http://farm4.staticflickr.com/3356/3561962951_9751a0c139.jpg"/>
          <p:cNvPicPr>
            <a:picLocks noChangeAspect="1" noChangeArrowheads="1"/>
          </p:cNvPicPr>
          <p:nvPr/>
        </p:nvPicPr>
        <p:blipFill>
          <a:blip r:embed="rId4" cstate="print">
            <a:extLst/>
          </a:blip>
          <a:srcRect/>
          <a:stretch>
            <a:fillRect/>
          </a:stretch>
        </p:blipFill>
        <p:spPr bwMode="auto">
          <a:xfrm>
            <a:off x="4685839" y="727509"/>
            <a:ext cx="3222106" cy="21717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Ling Chi </a:t>
            </a:r>
            <a:r>
              <a:rPr lang="en-US" sz="3600" dirty="0" smtClean="0">
                <a:solidFill>
                  <a:schemeClr val="tx2">
                    <a:lumMod val="75000"/>
                  </a:schemeClr>
                </a:solidFill>
              </a:rPr>
              <a:t>(</a:t>
            </a:r>
            <a:r>
              <a:rPr lang="en-US" sz="3600" i="1" dirty="0" err="1"/>
              <a:t>Ganoderma</a:t>
            </a:r>
            <a:r>
              <a:rPr lang="en-US" sz="3600" i="1" dirty="0"/>
              <a:t> </a:t>
            </a:r>
            <a:r>
              <a:rPr lang="en-US" sz="3600" i="1" dirty="0" err="1" smtClean="0"/>
              <a:t>tsugae</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04800" y="914400"/>
            <a:ext cx="4114800" cy="5334000"/>
          </a:xfrm>
        </p:spPr>
        <p:txBody>
          <a:bodyPr>
            <a:normAutofit/>
          </a:bodyPr>
          <a:lstStyle/>
          <a:p>
            <a:pPr eaLnBrk="1" hangingPunct="1">
              <a:lnSpc>
                <a:spcPct val="80000"/>
              </a:lnSpc>
            </a:pPr>
            <a:r>
              <a:rPr lang="en-US" sz="2400" smtClean="0"/>
              <a:t>Cap 3-12 inches in length; stalk 1.5-6 inches long</a:t>
            </a:r>
          </a:p>
          <a:p>
            <a:pPr eaLnBrk="1" hangingPunct="1">
              <a:lnSpc>
                <a:spcPct val="80000"/>
              </a:lnSpc>
            </a:pPr>
            <a:r>
              <a:rPr lang="en-US" sz="2400" smtClean="0"/>
              <a:t>Cap nearly globose, soon expanding to spathulate, fan or kidney-shaped</a:t>
            </a:r>
          </a:p>
          <a:p>
            <a:pPr eaLnBrk="1" hangingPunct="1">
              <a:lnSpc>
                <a:spcPct val="80000"/>
              </a:lnSpc>
            </a:pPr>
            <a:r>
              <a:rPr lang="en-US" sz="2400" smtClean="0"/>
              <a:t>Brownish orange to reddish brown with white to yellowish margin when young</a:t>
            </a:r>
          </a:p>
          <a:p>
            <a:pPr eaLnBrk="1" hangingPunct="1">
              <a:lnSpc>
                <a:spcPct val="80000"/>
              </a:lnSpc>
            </a:pPr>
            <a:r>
              <a:rPr lang="en-US" sz="2400" smtClean="0"/>
              <a:t>Surface shiny </a:t>
            </a:r>
          </a:p>
          <a:p>
            <a:pPr eaLnBrk="1" hangingPunct="1">
              <a:lnSpc>
                <a:spcPct val="80000"/>
              </a:lnSpc>
            </a:pPr>
            <a:r>
              <a:rPr lang="en-US" sz="2400" smtClean="0"/>
              <a:t>Rusty brown spore print</a:t>
            </a:r>
          </a:p>
          <a:p>
            <a:pPr eaLnBrk="1" hangingPunct="1">
              <a:lnSpc>
                <a:spcPct val="80000"/>
              </a:lnSpc>
            </a:pPr>
            <a:r>
              <a:rPr lang="en-US" sz="2400" smtClean="0"/>
              <a:t>Solitary or in groups on standing dead or dying trunks, logs &amp; stumps, especially hemlocks</a:t>
            </a:r>
          </a:p>
          <a:p>
            <a:pPr eaLnBrk="1" hangingPunct="1">
              <a:lnSpc>
                <a:spcPct val="80000"/>
              </a:lnSpc>
            </a:pPr>
            <a:r>
              <a:rPr lang="en-US" sz="2400" smtClean="0"/>
              <a:t>Medicinal </a:t>
            </a:r>
          </a:p>
        </p:txBody>
      </p:sp>
      <p:sp>
        <p:nvSpPr>
          <p:cNvPr id="51203" name="TextBox 3"/>
          <p:cNvSpPr txBox="1">
            <a:spLocks noChangeArrowheads="1"/>
          </p:cNvSpPr>
          <p:nvPr/>
        </p:nvSpPr>
        <p:spPr bwMode="auto">
          <a:xfrm rot="-5400000">
            <a:off x="6897688" y="2398712"/>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Photos by: Richard Orr</a:t>
            </a:r>
          </a:p>
        </p:txBody>
      </p:sp>
      <p:pic>
        <p:nvPicPr>
          <p:cNvPr id="12290" name="Picture 2" descr="http://farm3.staticflickr.com/2471/3590924472_9551621c06.jpg"/>
          <p:cNvPicPr>
            <a:picLocks noChangeAspect="1" noChangeArrowheads="1"/>
          </p:cNvPicPr>
          <p:nvPr/>
        </p:nvPicPr>
        <p:blipFill rotWithShape="1">
          <a:blip r:embed="rId3" cstate="print">
            <a:extLst/>
          </a:blip>
          <a:srcRect l="5753" r="14997"/>
          <a:stretch/>
        </p:blipFill>
        <p:spPr bwMode="auto">
          <a:xfrm>
            <a:off x="4372452" y="914400"/>
            <a:ext cx="3774332" cy="3171826"/>
          </a:xfrm>
          <a:prstGeom prst="rect">
            <a:avLst/>
          </a:prstGeom>
          <a:ln>
            <a:noFill/>
          </a:ln>
          <a:effectLst>
            <a:softEdge rad="112500"/>
          </a:effectLst>
          <a:extLst/>
        </p:spPr>
      </p:pic>
      <p:pic>
        <p:nvPicPr>
          <p:cNvPr id="12292" name="Picture 4" descr="http://farm4.staticflickr.com/3356/3561962951_9751a0c139.jpg"/>
          <p:cNvPicPr>
            <a:picLocks noChangeAspect="1" noChangeArrowheads="1"/>
          </p:cNvPicPr>
          <p:nvPr/>
        </p:nvPicPr>
        <p:blipFill>
          <a:blip r:embed="rId4" cstate="print">
            <a:extLst/>
          </a:blip>
          <a:srcRect/>
          <a:stretch>
            <a:fillRect/>
          </a:stretch>
        </p:blipFill>
        <p:spPr bwMode="auto">
          <a:xfrm>
            <a:off x="4648565" y="4087847"/>
            <a:ext cx="3222106" cy="21717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wrap="square" numCol="1" anchorCtr="0" compatLnSpc="1">
            <a:prstTxWarp prst="textNoShape">
              <a:avLst/>
            </a:prstTxWarp>
          </a:bodyPr>
          <a:lstStyle/>
          <a:p>
            <a:pPr eaLnBrk="1" hangingPunct="1"/>
            <a:r>
              <a:rPr lang="en-US" sz="4000" b="1" smtClean="0">
                <a:solidFill>
                  <a:srgbClr val="17375E"/>
                </a:solidFill>
              </a:rPr>
              <a:t>Characteristics of Fungi</a:t>
            </a:r>
            <a:endParaRPr lang="en-US" sz="4000" smtClean="0">
              <a:solidFill>
                <a:srgbClr val="17375E"/>
              </a:solidFill>
            </a:endParaRPr>
          </a:p>
        </p:txBody>
      </p:sp>
      <p:sp>
        <p:nvSpPr>
          <p:cNvPr id="16386" name="Content Placeholder 2"/>
          <p:cNvSpPr>
            <a:spLocks noGrp="1"/>
          </p:cNvSpPr>
          <p:nvPr>
            <p:ph sz="half" idx="1"/>
          </p:nvPr>
        </p:nvSpPr>
        <p:spPr>
          <a:xfrm>
            <a:off x="363538" y="990600"/>
            <a:ext cx="3962400" cy="4591050"/>
          </a:xfrm>
        </p:spPr>
        <p:txBody>
          <a:bodyPr/>
          <a:lstStyle/>
          <a:p>
            <a:r>
              <a:rPr lang="en-US" altLang="en-US" smtClean="0">
                <a:ea typeface="Batang" pitchFamily="18" charset="-127"/>
              </a:rPr>
              <a:t>Cell wall made of </a:t>
            </a:r>
            <a:r>
              <a:rPr lang="en-US" altLang="en-US" b="1" smtClean="0">
                <a:ea typeface="Batang" pitchFamily="18" charset="-127"/>
              </a:rPr>
              <a:t>chitin</a:t>
            </a:r>
            <a:endParaRPr lang="en-US" altLang="en-US" b="1" smtClean="0">
              <a:cs typeface="Times New Roman" pitchFamily="18" charset="0"/>
            </a:endParaRPr>
          </a:p>
          <a:p>
            <a:r>
              <a:rPr lang="en-US" altLang="en-US" smtClean="0">
                <a:ea typeface="Batang" pitchFamily="18" charset="-127"/>
              </a:rPr>
              <a:t>Heterotrophs and major Decomposers</a:t>
            </a:r>
            <a:endParaRPr lang="en-US" altLang="en-US" smtClean="0">
              <a:cs typeface="Times New Roman" pitchFamily="18" charset="0"/>
            </a:endParaRPr>
          </a:p>
          <a:p>
            <a:r>
              <a:rPr lang="en-US" altLang="en-US" smtClean="0">
                <a:cs typeface="Times New Roman" pitchFamily="18" charset="0"/>
              </a:rPr>
              <a:t>Body is made of </a:t>
            </a:r>
            <a:r>
              <a:rPr lang="en-US" altLang="en-US" smtClean="0">
                <a:ea typeface="Batang" pitchFamily="18" charset="-127"/>
              </a:rPr>
              <a:t>long filaments of hyphae which form a </a:t>
            </a:r>
            <a:r>
              <a:rPr lang="en-US" altLang="en-US" b="1" smtClean="0">
                <a:ea typeface="Batang" pitchFamily="18" charset="-127"/>
              </a:rPr>
              <a:t>mycelium</a:t>
            </a:r>
            <a:endParaRPr lang="en-US" altLang="en-US" b="1" smtClean="0">
              <a:cs typeface="Times New Roman" pitchFamily="18" charset="0"/>
            </a:endParaRPr>
          </a:p>
          <a:p>
            <a:r>
              <a:rPr lang="en-US" altLang="en-US" smtClean="0">
                <a:ea typeface="Batang" pitchFamily="18" charset="-127"/>
              </a:rPr>
              <a:t>Reproduce sexually and asexually</a:t>
            </a:r>
          </a:p>
          <a:p>
            <a:pPr lvl="1"/>
            <a:r>
              <a:rPr lang="en-US" altLang="en-US" sz="2800" smtClean="0">
                <a:ea typeface="Batang" pitchFamily="18" charset="-127"/>
              </a:rPr>
              <a:t>Asexually by spores</a:t>
            </a:r>
          </a:p>
          <a:p>
            <a:pPr lvl="1"/>
            <a:r>
              <a:rPr lang="en-US" altLang="en-US" sz="2800" smtClean="0">
                <a:ea typeface="Batang" pitchFamily="18" charset="-127"/>
              </a:rPr>
              <a:t>Sexually by mating of hyphae filaments </a:t>
            </a:r>
            <a:endParaRPr lang="en-US" altLang="en-US" sz="2800" smtClean="0">
              <a:cs typeface="Times New Roman" pitchFamily="18" charset="0"/>
            </a:endParaRPr>
          </a:p>
        </p:txBody>
      </p:sp>
      <p:sp>
        <p:nvSpPr>
          <p:cNvPr id="16387" name="TextBox 7"/>
          <p:cNvSpPr txBox="1">
            <a:spLocks noChangeArrowheads="1"/>
          </p:cNvSpPr>
          <p:nvPr/>
        </p:nvSpPr>
        <p:spPr bwMode="auto">
          <a:xfrm>
            <a:off x="4724400" y="5538788"/>
            <a:ext cx="2913063" cy="307975"/>
          </a:xfrm>
          <a:prstGeom prst="rect">
            <a:avLst/>
          </a:prstGeom>
          <a:noFill/>
          <a:ln w="9525">
            <a:noFill/>
            <a:miter lim="800000"/>
            <a:headEnd/>
            <a:tailEnd/>
          </a:ln>
        </p:spPr>
        <p:txBody>
          <a:bodyPr>
            <a:spAutoFit/>
          </a:bodyPr>
          <a:lstStyle/>
          <a:p>
            <a:pPr algn="ctr"/>
            <a:r>
              <a:rPr lang="en-US" sz="1400" i="1">
                <a:latin typeface="Calibri" pitchFamily="34" charset="0"/>
              </a:rPr>
              <a:t>Birds Nest Fungi by Kerry Wixted</a:t>
            </a:r>
          </a:p>
        </p:txBody>
      </p:sp>
      <p:pic>
        <p:nvPicPr>
          <p:cNvPr id="5122" name="Picture 2" descr="http://farm4.staticflickr.com/3043/2764312712_3f46c28e78.jpg"/>
          <p:cNvPicPr>
            <a:picLocks noChangeAspect="1" noChangeArrowheads="1"/>
          </p:cNvPicPr>
          <p:nvPr/>
        </p:nvPicPr>
        <p:blipFill>
          <a:blip r:embed="rId3" cstate="print">
            <a:extLst/>
          </a:blip>
          <a:srcRect/>
          <a:stretch>
            <a:fillRect/>
          </a:stretch>
        </p:blipFill>
        <p:spPr bwMode="auto">
          <a:xfrm>
            <a:off x="4495800" y="1142999"/>
            <a:ext cx="3612982" cy="4395355"/>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Bracket Fungi</a:t>
            </a:r>
            <a:endParaRPr lang="en-US" sz="4000" dirty="0">
              <a:solidFill>
                <a:schemeClr val="tx2">
                  <a:lumMod val="75000"/>
                </a:schemeClr>
              </a:solidFill>
            </a:endParaRPr>
          </a:p>
        </p:txBody>
      </p:sp>
      <p:sp>
        <p:nvSpPr>
          <p:cNvPr id="53250" name="Content Placeholder 2"/>
          <p:cNvSpPr>
            <a:spLocks noGrp="1"/>
          </p:cNvSpPr>
          <p:nvPr>
            <p:ph sz="half" idx="1"/>
          </p:nvPr>
        </p:nvSpPr>
        <p:spPr>
          <a:xfrm>
            <a:off x="381000" y="1066800"/>
            <a:ext cx="3962400" cy="5181600"/>
          </a:xfrm>
        </p:spPr>
        <p:txBody>
          <a:bodyPr/>
          <a:lstStyle/>
          <a:p>
            <a:pPr eaLnBrk="1" hangingPunct="1"/>
            <a:r>
              <a:rPr lang="en-US" smtClean="0"/>
              <a:t>Shelf or bracket-shaped</a:t>
            </a:r>
          </a:p>
          <a:p>
            <a:pPr eaLnBrk="1" hangingPunct="1"/>
            <a:r>
              <a:rPr lang="en-US" smtClean="0"/>
              <a:t>Some tree parasites</a:t>
            </a:r>
          </a:p>
          <a:p>
            <a:pPr eaLnBrk="1" hangingPunct="1"/>
            <a:r>
              <a:rPr lang="en-US" smtClean="0"/>
              <a:t>Important decomposers &amp; recyclers</a:t>
            </a:r>
          </a:p>
          <a:p>
            <a:pPr eaLnBrk="1" hangingPunct="1"/>
            <a:r>
              <a:rPr lang="en-US" smtClean="0"/>
              <a:t>Mostly fibrous &amp; woody or leathery</a:t>
            </a:r>
          </a:p>
          <a:p>
            <a:pPr eaLnBrk="1" hangingPunct="1"/>
            <a:endParaRPr lang="en-US" smtClean="0"/>
          </a:p>
        </p:txBody>
      </p:sp>
      <p:pic>
        <p:nvPicPr>
          <p:cNvPr id="6146" name="Picture 2" descr="http://farm3.staticflickr.com/2283/2064255138_bdcd017619.jpg"/>
          <p:cNvPicPr>
            <a:picLocks noChangeAspect="1" noChangeArrowheads="1"/>
          </p:cNvPicPr>
          <p:nvPr/>
        </p:nvPicPr>
        <p:blipFill>
          <a:blip r:embed="rId3"/>
          <a:srcRect/>
          <a:stretch>
            <a:fillRect/>
          </a:stretch>
        </p:blipFill>
        <p:spPr bwMode="auto">
          <a:xfrm>
            <a:off x="4648200" y="762000"/>
            <a:ext cx="3571875" cy="4762500"/>
          </a:xfrm>
          <a:prstGeom prst="rect">
            <a:avLst/>
          </a:prstGeom>
          <a:ln>
            <a:noFill/>
          </a:ln>
          <a:effectLst>
            <a:outerShdw blurRad="190500" algn="tl" rotWithShape="0">
              <a:srgbClr val="000000">
                <a:alpha val="70000"/>
              </a:srgbClr>
            </a:outerShdw>
          </a:effectLst>
          <a:extLst/>
        </p:spPr>
      </p:pic>
      <p:sp>
        <p:nvSpPr>
          <p:cNvPr id="53252" name="TextBox 4"/>
          <p:cNvSpPr txBox="1">
            <a:spLocks noChangeArrowheads="1"/>
          </p:cNvSpPr>
          <p:nvPr/>
        </p:nvSpPr>
        <p:spPr bwMode="auto">
          <a:xfrm>
            <a:off x="4681538" y="5638800"/>
            <a:ext cx="35052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Tinder Fungus by: Kerry Wixted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err="1" smtClean="0">
                <a:solidFill>
                  <a:schemeClr val="tx2">
                    <a:lumMod val="75000"/>
                  </a:schemeClr>
                </a:solidFill>
              </a:rPr>
              <a:t>Sulphur</a:t>
            </a:r>
            <a:r>
              <a:rPr lang="en-US" sz="3600" b="1" dirty="0" smtClean="0">
                <a:solidFill>
                  <a:schemeClr val="tx2">
                    <a:lumMod val="75000"/>
                  </a:schemeClr>
                </a:solidFill>
              </a:rPr>
              <a:t> Shelf </a:t>
            </a:r>
            <a:r>
              <a:rPr lang="en-US" sz="3600" dirty="0" smtClean="0">
                <a:solidFill>
                  <a:schemeClr val="tx2">
                    <a:lumMod val="75000"/>
                  </a:schemeClr>
                </a:solidFill>
              </a:rPr>
              <a:t>(</a:t>
            </a:r>
            <a:r>
              <a:rPr lang="en-US" sz="3600" i="1" dirty="0" err="1"/>
              <a:t>Laetiporus</a:t>
            </a:r>
            <a:r>
              <a:rPr lang="en-US" sz="3600" i="1" dirty="0"/>
              <a:t> </a:t>
            </a:r>
            <a:r>
              <a:rPr lang="en-US" sz="3600" i="1" dirty="0" err="1" smtClean="0"/>
              <a:t>sulphureus</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Up to 12 inches wide</a:t>
            </a:r>
          </a:p>
          <a:p>
            <a:pPr eaLnBrk="1" fontAlgn="auto" hangingPunct="1">
              <a:spcAft>
                <a:spcPts val="0"/>
              </a:spcAft>
              <a:buFont typeface="Arial" pitchFamily="34" charset="0"/>
              <a:buChar char="•"/>
              <a:defRPr/>
            </a:pPr>
            <a:r>
              <a:rPr lang="en-US" dirty="0" smtClean="0"/>
              <a:t>Annual</a:t>
            </a:r>
          </a:p>
          <a:p>
            <a:pPr eaLnBrk="1" fontAlgn="auto" hangingPunct="1">
              <a:spcAft>
                <a:spcPts val="0"/>
              </a:spcAft>
              <a:buFont typeface="Arial" pitchFamily="34" charset="0"/>
              <a:buChar char="•"/>
              <a:defRPr/>
            </a:pPr>
            <a:r>
              <a:rPr lang="en-US" dirty="0"/>
              <a:t>S</a:t>
            </a:r>
            <a:r>
              <a:rPr lang="en-US" dirty="0" smtClean="0"/>
              <a:t>emicircular to fan-shaped bracket with wavy margins</a:t>
            </a:r>
          </a:p>
          <a:p>
            <a:pPr eaLnBrk="1" fontAlgn="auto" hangingPunct="1">
              <a:spcAft>
                <a:spcPts val="0"/>
              </a:spcAft>
              <a:buFont typeface="Arial" pitchFamily="34" charset="0"/>
              <a:buChar char="•"/>
              <a:defRPr/>
            </a:pPr>
            <a:r>
              <a:rPr lang="en-US" dirty="0" smtClean="0"/>
              <a:t>Bright orange when fresh, pale to whitish when old</a:t>
            </a:r>
          </a:p>
          <a:p>
            <a:pPr eaLnBrk="1" fontAlgn="auto" hangingPunct="1">
              <a:spcAft>
                <a:spcPts val="0"/>
              </a:spcAft>
              <a:buFont typeface="Arial" pitchFamily="34" charset="0"/>
              <a:buChar char="•"/>
              <a:defRPr/>
            </a:pPr>
            <a:r>
              <a:rPr lang="en-US" dirty="0" smtClean="0"/>
              <a:t>White spore print</a:t>
            </a:r>
          </a:p>
          <a:p>
            <a:pPr eaLnBrk="1" fontAlgn="auto" hangingPunct="1">
              <a:spcAft>
                <a:spcPts val="0"/>
              </a:spcAft>
              <a:buFont typeface="Arial" pitchFamily="34" charset="0"/>
              <a:buChar char="•"/>
              <a:defRPr/>
            </a:pPr>
            <a:r>
              <a:rPr lang="en-US" dirty="0" smtClean="0"/>
              <a:t>Solitary or compound growth on living or dead broad-leaved trees</a:t>
            </a:r>
          </a:p>
          <a:p>
            <a:pPr eaLnBrk="1" fontAlgn="auto" hangingPunct="1">
              <a:spcAft>
                <a:spcPts val="0"/>
              </a:spcAft>
              <a:buFont typeface="Arial" pitchFamily="34" charset="0"/>
              <a:buChar char="•"/>
              <a:defRPr/>
            </a:pPr>
            <a:r>
              <a:rPr lang="en-US" dirty="0" smtClean="0"/>
              <a:t>Aka Chicken-of-the-Woods</a:t>
            </a:r>
          </a:p>
          <a:p>
            <a:pPr eaLnBrk="1" fontAlgn="auto" hangingPunct="1">
              <a:spcAft>
                <a:spcPts val="0"/>
              </a:spcAft>
              <a:buFont typeface="Arial" pitchFamily="34" charset="0"/>
              <a:buChar char="•"/>
              <a:defRPr/>
            </a:pPr>
            <a:r>
              <a:rPr lang="en-US" dirty="0" smtClean="0"/>
              <a:t>Edible when young</a:t>
            </a:r>
            <a:endParaRPr lang="en-US" dirty="0"/>
          </a:p>
        </p:txBody>
      </p:sp>
      <p:pic>
        <p:nvPicPr>
          <p:cNvPr id="2050" name="Picture 2" descr="Laetiporus slphureus"/>
          <p:cNvPicPr>
            <a:picLocks noChangeAspect="1" noChangeArrowheads="1"/>
          </p:cNvPicPr>
          <p:nvPr/>
        </p:nvPicPr>
        <p:blipFill>
          <a:blip r:embed="rId3" cstate="print">
            <a:extLst/>
          </a:blip>
          <a:srcRect/>
          <a:stretch>
            <a:fillRect/>
          </a:stretch>
        </p:blipFill>
        <p:spPr bwMode="auto">
          <a:xfrm>
            <a:off x="4343400" y="956552"/>
            <a:ext cx="3276600" cy="2853555"/>
          </a:xfrm>
          <a:prstGeom prst="rect">
            <a:avLst/>
          </a:prstGeom>
          <a:ln>
            <a:noFill/>
          </a:ln>
          <a:effectLst>
            <a:softEdge rad="112500"/>
          </a:effectLst>
          <a:extLst/>
        </p:spPr>
      </p:pic>
      <p:pic>
        <p:nvPicPr>
          <p:cNvPr id="2052" name="Picture 4" descr="http://farm4.staticflickr.com/3535/3914647001_1acc8a0c6f.jpg"/>
          <p:cNvPicPr>
            <a:picLocks noChangeAspect="1" noChangeArrowheads="1"/>
          </p:cNvPicPr>
          <p:nvPr/>
        </p:nvPicPr>
        <p:blipFill rotWithShape="1">
          <a:blip r:embed="rId4" cstate="print">
            <a:extLst/>
          </a:blip>
          <a:srcRect l="13105"/>
          <a:stretch/>
        </p:blipFill>
        <p:spPr bwMode="auto">
          <a:xfrm>
            <a:off x="4379930" y="3810107"/>
            <a:ext cx="3251419" cy="2514494"/>
          </a:xfrm>
          <a:prstGeom prst="rect">
            <a:avLst/>
          </a:prstGeom>
          <a:ln>
            <a:noFill/>
          </a:ln>
          <a:effectLst>
            <a:softEdge rad="112500"/>
          </a:effectLst>
          <a:extLst/>
        </p:spPr>
      </p:pic>
      <p:sp>
        <p:nvSpPr>
          <p:cNvPr id="55301" name="TextBox 3"/>
          <p:cNvSpPr txBox="1">
            <a:spLocks noChangeArrowheads="1"/>
          </p:cNvSpPr>
          <p:nvPr/>
        </p:nvSpPr>
        <p:spPr bwMode="auto">
          <a:xfrm rot="-5400000">
            <a:off x="6527801" y="4884737"/>
            <a:ext cx="2514600" cy="307975"/>
          </a:xfrm>
          <a:prstGeom prst="rect">
            <a:avLst/>
          </a:prstGeom>
          <a:noFill/>
          <a:ln w="9525">
            <a:noFill/>
            <a:miter lim="800000"/>
            <a:headEnd/>
            <a:tailEnd/>
          </a:ln>
        </p:spPr>
        <p:txBody>
          <a:bodyPr>
            <a:spAutoFit/>
          </a:bodyPr>
          <a:lstStyle/>
          <a:p>
            <a:r>
              <a:rPr lang="en-US" sz="1400" i="1">
                <a:latin typeface="Calibri" pitchFamily="34" charset="0"/>
              </a:rPr>
              <a:t>Photo by: Richard Orr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Turkey Tail</a:t>
            </a:r>
            <a:r>
              <a:rPr lang="en-US" sz="4000" dirty="0" smtClean="0">
                <a:solidFill>
                  <a:schemeClr val="tx2">
                    <a:lumMod val="75000"/>
                  </a:schemeClr>
                </a:solidFill>
              </a:rPr>
              <a:t> (</a:t>
            </a:r>
            <a:r>
              <a:rPr lang="en-US" sz="4000" i="1" dirty="0" err="1" smtClean="0">
                <a:solidFill>
                  <a:schemeClr val="tx2">
                    <a:lumMod val="75000"/>
                  </a:schemeClr>
                </a:solidFill>
              </a:rPr>
              <a:t>Trametes</a:t>
            </a:r>
            <a:r>
              <a:rPr lang="en-US" sz="4000" i="1" dirty="0" smtClean="0">
                <a:solidFill>
                  <a:schemeClr val="tx2">
                    <a:lumMod val="75000"/>
                  </a:schemeClr>
                </a:solidFill>
              </a:rPr>
              <a:t> </a:t>
            </a:r>
            <a:r>
              <a:rPr lang="en-US" sz="4000" i="1" dirty="0" err="1" smtClean="0">
                <a:solidFill>
                  <a:schemeClr val="tx2">
                    <a:lumMod val="75000"/>
                  </a:schemeClr>
                </a:solidFill>
              </a:rPr>
              <a:t>versicolor</a:t>
            </a:r>
            <a:r>
              <a:rPr lang="en-US" sz="4000" dirty="0" smtClean="0">
                <a:solidFill>
                  <a:schemeClr val="tx2">
                    <a:lumMod val="75000"/>
                  </a:schemeClr>
                </a:solidFill>
              </a:rPr>
              <a:t>)</a:t>
            </a:r>
            <a:endParaRPr lang="en-US" sz="4000" dirty="0">
              <a:solidFill>
                <a:schemeClr val="tx2">
                  <a:lumMod val="75000"/>
                </a:schemeClr>
              </a:solidFill>
            </a:endParaRPr>
          </a:p>
        </p:txBody>
      </p:sp>
      <p:sp>
        <p:nvSpPr>
          <p:cNvPr id="3" name="Content Placeholder 2"/>
          <p:cNvSpPr>
            <a:spLocks noGrp="1"/>
          </p:cNvSpPr>
          <p:nvPr>
            <p:ph sz="half" idx="1"/>
          </p:nvPr>
        </p:nvSpPr>
        <p:spPr>
          <a:xfrm>
            <a:off x="381000" y="1066800"/>
            <a:ext cx="3962400" cy="4591050"/>
          </a:xfrm>
        </p:spPr>
        <p:txBody>
          <a:bodyPr>
            <a:normAutofit/>
          </a:bodyPr>
          <a:lstStyle/>
          <a:p>
            <a:pPr eaLnBrk="1" hangingPunct="1">
              <a:lnSpc>
                <a:spcPct val="80000"/>
              </a:lnSpc>
            </a:pPr>
            <a:r>
              <a:rPr lang="en-US" sz="2400" smtClean="0"/>
              <a:t>1-3 inches wide</a:t>
            </a:r>
          </a:p>
          <a:p>
            <a:pPr eaLnBrk="1" hangingPunct="1">
              <a:lnSpc>
                <a:spcPct val="80000"/>
              </a:lnSpc>
            </a:pPr>
            <a:r>
              <a:rPr lang="en-US" sz="2400" smtClean="0"/>
              <a:t>Annual</a:t>
            </a:r>
          </a:p>
          <a:p>
            <a:pPr eaLnBrk="1" hangingPunct="1">
              <a:lnSpc>
                <a:spcPct val="80000"/>
              </a:lnSpc>
            </a:pPr>
            <a:r>
              <a:rPr lang="en-US" sz="2400" smtClean="0"/>
              <a:t>Small, thin semicircular to fan-shaped bracket</a:t>
            </a:r>
          </a:p>
          <a:p>
            <a:pPr eaLnBrk="1" hangingPunct="1">
              <a:lnSpc>
                <a:spcPct val="80000"/>
              </a:lnSpc>
            </a:pPr>
            <a:r>
              <a:rPr lang="en-US" sz="2400" smtClean="0"/>
              <a:t>Cream spore print</a:t>
            </a:r>
          </a:p>
          <a:p>
            <a:pPr eaLnBrk="1" hangingPunct="1">
              <a:lnSpc>
                <a:spcPct val="80000"/>
              </a:lnSpc>
            </a:pPr>
            <a:r>
              <a:rPr lang="en-US" sz="2400" smtClean="0"/>
              <a:t>Grows in overlapping tiers on branches, logs &amp; stumps of broad-leaved trees</a:t>
            </a:r>
          </a:p>
          <a:p>
            <a:pPr eaLnBrk="1" hangingPunct="1">
              <a:lnSpc>
                <a:spcPct val="80000"/>
              </a:lnSpc>
            </a:pPr>
            <a:r>
              <a:rPr lang="en-US" sz="2400" smtClean="0"/>
              <a:t>Similar to False Turkey Tail (</a:t>
            </a:r>
            <a:r>
              <a:rPr lang="en-US" sz="2400" i="1" smtClean="0"/>
              <a:t>Stereum ostrea</a:t>
            </a:r>
            <a:r>
              <a:rPr lang="en-US" sz="2400" smtClean="0"/>
              <a:t>) but has a white undersurface with small pores</a:t>
            </a:r>
          </a:p>
          <a:p>
            <a:pPr eaLnBrk="1" hangingPunct="1">
              <a:lnSpc>
                <a:spcPct val="80000"/>
              </a:lnSpc>
            </a:pPr>
            <a:r>
              <a:rPr lang="en-US" sz="2400" smtClean="0"/>
              <a:t>Not Edible, but Non-Poisonous</a:t>
            </a:r>
          </a:p>
        </p:txBody>
      </p:sp>
      <p:pic>
        <p:nvPicPr>
          <p:cNvPr id="1026" name="Picture 2" descr="IMG_1339"/>
          <p:cNvPicPr>
            <a:picLocks noChangeAspect="1" noChangeArrowheads="1"/>
          </p:cNvPicPr>
          <p:nvPr/>
        </p:nvPicPr>
        <p:blipFill>
          <a:blip r:embed="rId3" cstate="print">
            <a:extLst/>
          </a:blip>
          <a:srcRect/>
          <a:stretch>
            <a:fillRect/>
          </a:stretch>
        </p:blipFill>
        <p:spPr bwMode="auto">
          <a:xfrm>
            <a:off x="4343400" y="946826"/>
            <a:ext cx="3810000" cy="2683631"/>
          </a:xfrm>
          <a:prstGeom prst="rect">
            <a:avLst/>
          </a:prstGeom>
          <a:ln>
            <a:noFill/>
          </a:ln>
          <a:effectLst>
            <a:softEdge rad="112500"/>
          </a:effectLst>
          <a:extLst/>
        </p:spPr>
      </p:pic>
      <p:pic>
        <p:nvPicPr>
          <p:cNvPr id="1030" name="Picture 6" descr="http://farm6.staticflickr.com/5253/5500013734_73fcae0a25.jpg"/>
          <p:cNvPicPr>
            <a:picLocks noChangeAspect="1" noChangeArrowheads="1"/>
          </p:cNvPicPr>
          <p:nvPr/>
        </p:nvPicPr>
        <p:blipFill>
          <a:blip r:embed="rId4" cstate="print">
            <a:extLst/>
          </a:blip>
          <a:srcRect/>
          <a:stretch>
            <a:fillRect/>
          </a:stretch>
        </p:blipFill>
        <p:spPr bwMode="auto">
          <a:xfrm>
            <a:off x="4207328" y="3623972"/>
            <a:ext cx="4082143" cy="2743201"/>
          </a:xfrm>
          <a:prstGeom prst="rect">
            <a:avLst/>
          </a:prstGeom>
          <a:ln>
            <a:noFill/>
          </a:ln>
          <a:effectLst>
            <a:softEdge rad="112500"/>
          </a:effectLst>
          <a:extLst/>
        </p:spPr>
      </p:pic>
      <p:sp>
        <p:nvSpPr>
          <p:cNvPr id="57349" name="TextBox 7"/>
          <p:cNvSpPr txBox="1">
            <a:spLocks noChangeArrowheads="1"/>
          </p:cNvSpPr>
          <p:nvPr/>
        </p:nvSpPr>
        <p:spPr bwMode="auto">
          <a:xfrm>
            <a:off x="4325938" y="6324600"/>
            <a:ext cx="2514600" cy="307975"/>
          </a:xfrm>
          <a:prstGeom prst="rect">
            <a:avLst/>
          </a:prstGeom>
          <a:noFill/>
          <a:ln w="9525">
            <a:noFill/>
            <a:miter lim="800000"/>
            <a:headEnd/>
            <a:tailEnd/>
          </a:ln>
        </p:spPr>
        <p:txBody>
          <a:bodyPr>
            <a:spAutoFit/>
          </a:bodyPr>
          <a:lstStyle/>
          <a:p>
            <a:r>
              <a:rPr lang="en-US" sz="1400" i="1">
                <a:latin typeface="Calibri" pitchFamily="34" charset="0"/>
              </a:rPr>
              <a:t>Photo by: Richard Orr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0350"/>
            <a:ext cx="8229600" cy="685800"/>
          </a:xfrm>
        </p:spPr>
        <p:txBody>
          <a:bodyPr/>
          <a:lstStyle/>
          <a:p>
            <a:pPr eaLnBrk="1" fontAlgn="auto" hangingPunct="1">
              <a:spcAft>
                <a:spcPts val="0"/>
              </a:spcAft>
              <a:defRPr/>
            </a:pPr>
            <a:r>
              <a:rPr lang="en-US" sz="3600" b="1" dirty="0" smtClean="0">
                <a:solidFill>
                  <a:schemeClr val="tx2">
                    <a:lumMod val="75000"/>
                  </a:schemeClr>
                </a:solidFill>
              </a:rPr>
              <a:t>Violet Toothed </a:t>
            </a:r>
            <a:r>
              <a:rPr lang="en-US" sz="3600" b="1" dirty="0" err="1" smtClean="0">
                <a:solidFill>
                  <a:schemeClr val="tx2">
                    <a:lumMod val="75000"/>
                  </a:schemeClr>
                </a:solidFill>
              </a:rPr>
              <a:t>Polyphore</a:t>
            </a:r>
            <a:r>
              <a:rPr lang="en-US" sz="3600" b="1" dirty="0">
                <a:solidFill>
                  <a:schemeClr val="tx2">
                    <a:lumMod val="75000"/>
                  </a:schemeClr>
                </a:solidFill>
              </a:rPr>
              <a:t> </a:t>
            </a:r>
            <a:r>
              <a:rPr lang="en-US" sz="3600" dirty="0" smtClean="0">
                <a:solidFill>
                  <a:schemeClr val="tx2">
                    <a:lumMod val="75000"/>
                  </a:schemeClr>
                </a:solidFill>
              </a:rPr>
              <a:t>(</a:t>
            </a:r>
            <a:r>
              <a:rPr lang="en-US" sz="3600" i="1" dirty="0" err="1" smtClean="0"/>
              <a:t>Trichaptum</a:t>
            </a:r>
            <a:r>
              <a:rPr lang="en-US" sz="3600" i="1" dirty="0" smtClean="0"/>
              <a:t> </a:t>
            </a:r>
            <a:r>
              <a:rPr lang="en-US" sz="3600" i="1" dirty="0" err="1"/>
              <a:t>biformis</a:t>
            </a:r>
            <a:r>
              <a:rPr lang="en-US" sz="3600" i="1" dirty="0"/>
              <a:t> </a:t>
            </a:r>
            <a:r>
              <a:rPr lang="en-US" sz="3600" dirty="0" smtClean="0">
                <a:solidFill>
                  <a:schemeClr val="tx2">
                    <a:lumMod val="75000"/>
                  </a:schemeClr>
                </a:solidFill>
              </a:rPr>
              <a:t>)</a:t>
            </a:r>
            <a:endParaRPr lang="en-US" sz="3600" dirty="0">
              <a:solidFill>
                <a:schemeClr val="tx2">
                  <a:lumMod val="75000"/>
                </a:schemeClr>
              </a:solidFill>
            </a:endParaRPr>
          </a:p>
        </p:txBody>
      </p:sp>
      <p:sp>
        <p:nvSpPr>
          <p:cNvPr id="59394" name="Content Placeholder 2"/>
          <p:cNvSpPr>
            <a:spLocks noGrp="1"/>
          </p:cNvSpPr>
          <p:nvPr>
            <p:ph sz="half" idx="1"/>
          </p:nvPr>
        </p:nvSpPr>
        <p:spPr>
          <a:xfrm>
            <a:off x="363538" y="1295400"/>
            <a:ext cx="3962400" cy="4876800"/>
          </a:xfrm>
        </p:spPr>
        <p:txBody>
          <a:bodyPr/>
          <a:lstStyle/>
          <a:p>
            <a:pPr eaLnBrk="1" hangingPunct="1">
              <a:lnSpc>
                <a:spcPct val="90000"/>
              </a:lnSpc>
            </a:pPr>
            <a:r>
              <a:rPr lang="en-US" sz="2600" smtClean="0"/>
              <a:t>Tough, leathery, overlapping shelves,</a:t>
            </a:r>
          </a:p>
          <a:p>
            <a:pPr eaLnBrk="1" hangingPunct="1">
              <a:lnSpc>
                <a:spcPct val="90000"/>
              </a:lnSpc>
            </a:pPr>
            <a:r>
              <a:rPr lang="en-US" sz="2600" smtClean="0"/>
              <a:t>White-grayish, hairy with purple edges and undersides</a:t>
            </a:r>
          </a:p>
          <a:p>
            <a:pPr eaLnBrk="1" hangingPunct="1">
              <a:lnSpc>
                <a:spcPct val="90000"/>
              </a:lnSpc>
            </a:pPr>
            <a:r>
              <a:rPr lang="en-US" sz="2600" smtClean="0"/>
              <a:t> 3/8 to 3” wide, with thin flesh</a:t>
            </a:r>
          </a:p>
          <a:p>
            <a:pPr eaLnBrk="1" hangingPunct="1">
              <a:lnSpc>
                <a:spcPct val="90000"/>
              </a:lnSpc>
            </a:pPr>
            <a:r>
              <a:rPr lang="en-US" sz="2600" smtClean="0"/>
              <a:t>Underside is toothed</a:t>
            </a:r>
          </a:p>
          <a:p>
            <a:pPr eaLnBrk="1" hangingPunct="1">
              <a:lnSpc>
                <a:spcPct val="90000"/>
              </a:lnSpc>
            </a:pPr>
            <a:r>
              <a:rPr lang="en-US" sz="2600" smtClean="0"/>
              <a:t>Found on dead trees and stumps; important for wood decomposition</a:t>
            </a:r>
          </a:p>
          <a:p>
            <a:pPr eaLnBrk="1" hangingPunct="1">
              <a:lnSpc>
                <a:spcPct val="90000"/>
              </a:lnSpc>
            </a:pPr>
            <a:r>
              <a:rPr lang="en-US" sz="2600" smtClean="0"/>
              <a:t>Not edible</a:t>
            </a:r>
          </a:p>
        </p:txBody>
      </p:sp>
      <p:sp>
        <p:nvSpPr>
          <p:cNvPr id="59395" name="TextBox 7"/>
          <p:cNvSpPr txBox="1">
            <a:spLocks noChangeArrowheads="1"/>
          </p:cNvSpPr>
          <p:nvPr/>
        </p:nvSpPr>
        <p:spPr bwMode="auto">
          <a:xfrm>
            <a:off x="4962525" y="6008688"/>
            <a:ext cx="2514600" cy="306387"/>
          </a:xfrm>
          <a:prstGeom prst="rect">
            <a:avLst/>
          </a:prstGeom>
          <a:noFill/>
          <a:ln w="9525">
            <a:noFill/>
            <a:miter lim="800000"/>
            <a:headEnd/>
            <a:tailEnd/>
          </a:ln>
        </p:spPr>
        <p:txBody>
          <a:bodyPr>
            <a:spAutoFit/>
          </a:bodyPr>
          <a:lstStyle/>
          <a:p>
            <a:r>
              <a:rPr lang="en-US" sz="1400" i="1">
                <a:latin typeface="Calibri" pitchFamily="34" charset="0"/>
              </a:rPr>
              <a:t>Photo by: Jason Hollinger, Flickr</a:t>
            </a:r>
          </a:p>
        </p:txBody>
      </p:sp>
      <p:pic>
        <p:nvPicPr>
          <p:cNvPr id="9218" name="Picture 2" descr="IMG_1336"/>
          <p:cNvPicPr>
            <a:picLocks noChangeAspect="1" noChangeArrowheads="1"/>
          </p:cNvPicPr>
          <p:nvPr/>
        </p:nvPicPr>
        <p:blipFill rotWithShape="1">
          <a:blip r:embed="rId3" cstate="print">
            <a:extLst/>
          </a:blip>
          <a:srcRect r="19765"/>
          <a:stretch/>
        </p:blipFill>
        <p:spPr bwMode="auto">
          <a:xfrm>
            <a:off x="4800600" y="762000"/>
            <a:ext cx="2839453" cy="2551630"/>
          </a:xfrm>
          <a:prstGeom prst="rect">
            <a:avLst/>
          </a:prstGeom>
          <a:ln>
            <a:noFill/>
          </a:ln>
          <a:effectLst>
            <a:softEdge rad="112500"/>
          </a:effectLst>
          <a:extLst/>
        </p:spPr>
      </p:pic>
      <p:pic>
        <p:nvPicPr>
          <p:cNvPr id="9220" name="Picture 4" descr="http://farm3.staticflickr.com/2482/3904273873_9296a552f0.jpg"/>
          <p:cNvPicPr>
            <a:picLocks noChangeAspect="1" noChangeArrowheads="1"/>
          </p:cNvPicPr>
          <p:nvPr/>
        </p:nvPicPr>
        <p:blipFill>
          <a:blip r:embed="rId4" cstate="print">
            <a:extLst/>
          </a:blip>
          <a:srcRect/>
          <a:stretch>
            <a:fillRect/>
          </a:stretch>
        </p:blipFill>
        <p:spPr bwMode="auto">
          <a:xfrm>
            <a:off x="4192333" y="3324859"/>
            <a:ext cx="4055986" cy="270128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Club Fungi</a:t>
            </a:r>
            <a:endParaRPr lang="en-US" sz="4000" dirty="0">
              <a:solidFill>
                <a:schemeClr val="tx2">
                  <a:lumMod val="75000"/>
                </a:schemeClr>
              </a:solidFill>
            </a:endParaRPr>
          </a:p>
        </p:txBody>
      </p:sp>
      <p:sp>
        <p:nvSpPr>
          <p:cNvPr id="61442" name="Content Placeholder 2"/>
          <p:cNvSpPr>
            <a:spLocks noGrp="1"/>
          </p:cNvSpPr>
          <p:nvPr>
            <p:ph sz="half" idx="1"/>
          </p:nvPr>
        </p:nvSpPr>
        <p:spPr>
          <a:xfrm>
            <a:off x="381000" y="1066800"/>
            <a:ext cx="3962400" cy="5181600"/>
          </a:xfrm>
        </p:spPr>
        <p:txBody>
          <a:bodyPr/>
          <a:lstStyle/>
          <a:p>
            <a:pPr eaLnBrk="1" hangingPunct="1"/>
            <a:r>
              <a:rPr lang="en-US" smtClean="0"/>
              <a:t>Club-shaped or finger-like w/ simple stalks</a:t>
            </a:r>
          </a:p>
          <a:p>
            <a:pPr eaLnBrk="1" hangingPunct="1"/>
            <a:r>
              <a:rPr lang="en-US" smtClean="0"/>
              <a:t>Represent several taxonomic groups</a:t>
            </a:r>
          </a:p>
          <a:p>
            <a:pPr eaLnBrk="1" hangingPunct="1"/>
            <a:r>
              <a:rPr lang="en-US" smtClean="0"/>
              <a:t>Grow singly, clustered or scattered</a:t>
            </a:r>
          </a:p>
          <a:p>
            <a:pPr eaLnBrk="1" hangingPunct="1"/>
            <a:endParaRPr lang="en-US" smtClean="0"/>
          </a:p>
        </p:txBody>
      </p:sp>
      <p:pic>
        <p:nvPicPr>
          <p:cNvPr id="7170" name="Picture 2" descr="http://farm3.staticflickr.com/2874/9402744733_058bea434e_z.jpg"/>
          <p:cNvPicPr>
            <a:picLocks noChangeAspect="1" noChangeArrowheads="1"/>
          </p:cNvPicPr>
          <p:nvPr/>
        </p:nvPicPr>
        <p:blipFill rotWithShape="1">
          <a:blip r:embed="rId3"/>
          <a:srcRect l="39039"/>
          <a:stretch/>
        </p:blipFill>
        <p:spPr bwMode="auto">
          <a:xfrm>
            <a:off x="4419600" y="1117600"/>
            <a:ext cx="3716338" cy="4133850"/>
          </a:xfrm>
          <a:prstGeom prst="rect">
            <a:avLst/>
          </a:prstGeom>
          <a:ln>
            <a:noFill/>
          </a:ln>
          <a:effectLst>
            <a:outerShdw blurRad="190500" algn="tl" rotWithShape="0">
              <a:srgbClr val="000000">
                <a:alpha val="70000"/>
              </a:srgbClr>
            </a:outerShdw>
          </a:effectLst>
          <a:extLst/>
        </p:spPr>
      </p:pic>
      <p:sp>
        <p:nvSpPr>
          <p:cNvPr id="61444" name="TextBox 4"/>
          <p:cNvSpPr txBox="1">
            <a:spLocks noChangeArrowheads="1"/>
          </p:cNvSpPr>
          <p:nvPr/>
        </p:nvSpPr>
        <p:spPr bwMode="auto">
          <a:xfrm>
            <a:off x="4524375" y="5441950"/>
            <a:ext cx="35052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Walter’s Earth Tongue by: Richard Orr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Elegant Stinkhorn </a:t>
            </a:r>
            <a:r>
              <a:rPr lang="en-US" sz="3600" dirty="0" smtClean="0">
                <a:solidFill>
                  <a:schemeClr val="tx2">
                    <a:lumMod val="75000"/>
                  </a:schemeClr>
                </a:solidFill>
              </a:rPr>
              <a:t>(</a:t>
            </a:r>
            <a:r>
              <a:rPr lang="en-US" sz="3600" i="1" dirty="0" err="1" smtClean="0"/>
              <a:t>Mutinus</a:t>
            </a:r>
            <a:r>
              <a:rPr lang="en-US" sz="3600" i="1" dirty="0" smtClean="0"/>
              <a:t> </a:t>
            </a:r>
            <a:r>
              <a:rPr lang="en-US" sz="3600" i="1" dirty="0" err="1" smtClean="0"/>
              <a:t>elegans</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4-7 inches tall &amp; spike shaped</a:t>
            </a:r>
          </a:p>
          <a:p>
            <a:pPr eaLnBrk="1" fontAlgn="auto" hangingPunct="1">
              <a:spcAft>
                <a:spcPts val="0"/>
              </a:spcAft>
              <a:buFont typeface="Arial" pitchFamily="34" charset="0"/>
              <a:buChar char="•"/>
              <a:defRPr/>
            </a:pPr>
            <a:r>
              <a:rPr lang="en-US" dirty="0" smtClean="0"/>
              <a:t>Fertile surface= olive-brown slime layer (</a:t>
            </a:r>
            <a:r>
              <a:rPr lang="en-US" dirty="0" err="1" smtClean="0"/>
              <a:t>gleba</a:t>
            </a:r>
            <a:r>
              <a:rPr lang="en-US" dirty="0" smtClean="0"/>
              <a:t>)</a:t>
            </a:r>
          </a:p>
          <a:p>
            <a:pPr eaLnBrk="1" fontAlgn="auto" hangingPunct="1">
              <a:spcAft>
                <a:spcPts val="0"/>
              </a:spcAft>
              <a:buFont typeface="Arial" pitchFamily="34" charset="0"/>
              <a:buChar char="•"/>
              <a:defRPr/>
            </a:pPr>
            <a:r>
              <a:rPr lang="en-US" dirty="0" smtClean="0"/>
              <a:t>Stinky!</a:t>
            </a:r>
          </a:p>
          <a:p>
            <a:pPr eaLnBrk="1" fontAlgn="auto" hangingPunct="1">
              <a:spcAft>
                <a:spcPts val="0"/>
              </a:spcAft>
              <a:buFont typeface="Arial" pitchFamily="34" charset="0"/>
              <a:buChar char="•"/>
              <a:defRPr/>
            </a:pPr>
            <a:r>
              <a:rPr lang="en-US" dirty="0" smtClean="0"/>
              <a:t>Stalk cylindrical &amp; hollow; arises from white “egg”</a:t>
            </a:r>
          </a:p>
          <a:p>
            <a:pPr eaLnBrk="1" fontAlgn="auto" hangingPunct="1">
              <a:spcAft>
                <a:spcPts val="0"/>
              </a:spcAft>
              <a:buFont typeface="Arial" pitchFamily="34" charset="0"/>
              <a:buChar char="•"/>
              <a:defRPr/>
            </a:pPr>
            <a:r>
              <a:rPr lang="en-US" dirty="0" smtClean="0"/>
              <a:t>Typically in clusters on ground in rich woods, urban &amp; landscaped areas</a:t>
            </a:r>
          </a:p>
          <a:p>
            <a:pPr eaLnBrk="1" fontAlgn="auto" hangingPunct="1">
              <a:spcAft>
                <a:spcPts val="0"/>
              </a:spcAft>
              <a:buFont typeface="Arial" pitchFamily="34" charset="0"/>
              <a:buChar char="•"/>
              <a:defRPr/>
            </a:pPr>
            <a:r>
              <a:rPr lang="en-US" dirty="0" smtClean="0"/>
              <a:t>Edible in “egg” shape</a:t>
            </a:r>
            <a:endParaRPr lang="en-US" dirty="0"/>
          </a:p>
        </p:txBody>
      </p:sp>
      <p:sp>
        <p:nvSpPr>
          <p:cNvPr id="63491" name="TextBox 3"/>
          <p:cNvSpPr txBox="1">
            <a:spLocks noChangeArrowheads="1"/>
          </p:cNvSpPr>
          <p:nvPr/>
        </p:nvSpPr>
        <p:spPr bwMode="auto">
          <a:xfrm rot="-5400000">
            <a:off x="7000876" y="2170112"/>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 by: Richard Orr</a:t>
            </a:r>
          </a:p>
        </p:txBody>
      </p:sp>
      <p:pic>
        <p:nvPicPr>
          <p:cNvPr id="8194" name="Picture 2" descr="http://farm5.staticflickr.com/4104/4950023148_72acf9e329.jpg"/>
          <p:cNvPicPr>
            <a:picLocks noChangeAspect="1" noChangeArrowheads="1"/>
          </p:cNvPicPr>
          <p:nvPr/>
        </p:nvPicPr>
        <p:blipFill rotWithShape="1">
          <a:blip r:embed="rId3" cstate="print">
            <a:extLst/>
          </a:blip>
          <a:srcRect l="2037" t="15646" r="20581" b="504"/>
          <a:stretch/>
        </p:blipFill>
        <p:spPr bwMode="auto">
          <a:xfrm>
            <a:off x="4419600" y="1066799"/>
            <a:ext cx="3685309" cy="2715491"/>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228600"/>
            <a:ext cx="8610600" cy="685800"/>
          </a:xfrm>
        </p:spPr>
        <p:txBody>
          <a:bodyPr/>
          <a:lstStyle/>
          <a:p>
            <a:pPr eaLnBrk="1" fontAlgn="auto" hangingPunct="1">
              <a:spcAft>
                <a:spcPts val="0"/>
              </a:spcAft>
              <a:defRPr/>
            </a:pPr>
            <a:r>
              <a:rPr lang="en-US" sz="3600" b="1" dirty="0" smtClean="0">
                <a:solidFill>
                  <a:schemeClr val="tx2">
                    <a:lumMod val="75000"/>
                  </a:schemeClr>
                </a:solidFill>
              </a:rPr>
              <a:t>Dead Man’s Fingers </a:t>
            </a:r>
            <a:r>
              <a:rPr lang="en-US" sz="3600" dirty="0" smtClean="0">
                <a:solidFill>
                  <a:schemeClr val="tx2">
                    <a:lumMod val="75000"/>
                  </a:schemeClr>
                </a:solidFill>
              </a:rPr>
              <a:t>(</a:t>
            </a:r>
            <a:r>
              <a:rPr lang="en-US" sz="3600" i="1" dirty="0" err="1"/>
              <a:t>Xylaria</a:t>
            </a:r>
            <a:r>
              <a:rPr lang="en-US" sz="3600" i="1" dirty="0"/>
              <a:t> </a:t>
            </a:r>
            <a:r>
              <a:rPr lang="en-US" sz="3600" i="1" dirty="0" err="1" smtClean="0"/>
              <a:t>polymorpha</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1-4 inches tall &amp; up to 1.5 inches thick</a:t>
            </a:r>
          </a:p>
          <a:p>
            <a:pPr eaLnBrk="1" fontAlgn="auto" hangingPunct="1">
              <a:spcAft>
                <a:spcPts val="0"/>
              </a:spcAft>
              <a:buFont typeface="Arial" pitchFamily="34" charset="0"/>
              <a:buChar char="•"/>
              <a:defRPr/>
            </a:pPr>
            <a:r>
              <a:rPr lang="en-US" dirty="0" smtClean="0"/>
              <a:t>Club-shaped, often gnarled or knobby</a:t>
            </a:r>
          </a:p>
          <a:p>
            <a:pPr eaLnBrk="1" fontAlgn="auto" hangingPunct="1">
              <a:spcAft>
                <a:spcPts val="0"/>
              </a:spcAft>
              <a:buFont typeface="Arial" pitchFamily="34" charset="0"/>
              <a:buChar char="•"/>
              <a:defRPr/>
            </a:pPr>
            <a:r>
              <a:rPr lang="en-US" dirty="0" smtClean="0"/>
              <a:t>White to grayish and powdery at first, then black and minutely warty</a:t>
            </a:r>
            <a:endParaRPr lang="en-US" dirty="0"/>
          </a:p>
          <a:p>
            <a:pPr eaLnBrk="1" fontAlgn="auto" hangingPunct="1">
              <a:spcAft>
                <a:spcPts val="0"/>
              </a:spcAft>
              <a:buFont typeface="Arial" pitchFamily="34" charset="0"/>
              <a:buChar char="•"/>
              <a:defRPr/>
            </a:pPr>
            <a:r>
              <a:rPr lang="en-US" dirty="0" smtClean="0"/>
              <a:t>Black spore print</a:t>
            </a:r>
          </a:p>
          <a:p>
            <a:pPr eaLnBrk="1" fontAlgn="auto" hangingPunct="1">
              <a:spcAft>
                <a:spcPts val="0"/>
              </a:spcAft>
              <a:buFont typeface="Arial" pitchFamily="34" charset="0"/>
              <a:buChar char="•"/>
              <a:defRPr/>
            </a:pPr>
            <a:r>
              <a:rPr lang="en-US" dirty="0" smtClean="0"/>
              <a:t>Typically in clusters on decaying wood of broad-leaved trees, especially beech and maple </a:t>
            </a:r>
          </a:p>
          <a:p>
            <a:pPr eaLnBrk="1" fontAlgn="auto" hangingPunct="1">
              <a:spcAft>
                <a:spcPts val="0"/>
              </a:spcAft>
              <a:buFont typeface="Arial" pitchFamily="34" charset="0"/>
              <a:buChar char="•"/>
              <a:defRPr/>
            </a:pPr>
            <a:r>
              <a:rPr lang="en-US" dirty="0" smtClean="0"/>
              <a:t>Not edible</a:t>
            </a:r>
            <a:endParaRPr lang="en-US" dirty="0"/>
          </a:p>
        </p:txBody>
      </p:sp>
      <p:sp>
        <p:nvSpPr>
          <p:cNvPr id="65539" name="TextBox 3"/>
          <p:cNvSpPr txBox="1">
            <a:spLocks noChangeArrowheads="1"/>
          </p:cNvSpPr>
          <p:nvPr/>
        </p:nvSpPr>
        <p:spPr bwMode="auto">
          <a:xfrm rot="-5400000">
            <a:off x="6486526" y="4265612"/>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 by: Kerry Wixted </a:t>
            </a:r>
          </a:p>
        </p:txBody>
      </p:sp>
      <p:pic>
        <p:nvPicPr>
          <p:cNvPr id="17410" name="Picture 2" descr="http://farm3.staticflickr.com/2169/2509003872_b2ca50de2b.jpg"/>
          <p:cNvPicPr>
            <a:picLocks noChangeAspect="1" noChangeArrowheads="1"/>
          </p:cNvPicPr>
          <p:nvPr/>
        </p:nvPicPr>
        <p:blipFill rotWithShape="1">
          <a:blip r:embed="rId3" cstate="print">
            <a:extLst/>
          </a:blip>
          <a:srcRect l="21082" t="15751" r="16416" b="22133"/>
          <a:stretch/>
        </p:blipFill>
        <p:spPr bwMode="auto">
          <a:xfrm>
            <a:off x="4448438" y="3505200"/>
            <a:ext cx="3130554" cy="2333420"/>
          </a:xfrm>
          <a:prstGeom prst="rect">
            <a:avLst/>
          </a:prstGeom>
          <a:ln>
            <a:noFill/>
          </a:ln>
          <a:effectLst>
            <a:softEdge rad="112500"/>
          </a:effectLst>
          <a:extLst/>
        </p:spPr>
      </p:pic>
      <p:pic>
        <p:nvPicPr>
          <p:cNvPr id="17411" name="Picture 3" descr="Xylaria polymorpha"/>
          <p:cNvPicPr>
            <a:picLocks noChangeAspect="1" noChangeArrowheads="1"/>
          </p:cNvPicPr>
          <p:nvPr/>
        </p:nvPicPr>
        <p:blipFill>
          <a:blip r:embed="rId4" cstate="print">
            <a:extLst/>
          </a:blip>
          <a:srcRect/>
          <a:stretch>
            <a:fillRect/>
          </a:stretch>
        </p:blipFill>
        <p:spPr bwMode="auto">
          <a:xfrm>
            <a:off x="4361503" y="1143000"/>
            <a:ext cx="3304424" cy="22860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Coral Fungi &amp; Lookalikes</a:t>
            </a:r>
            <a:endParaRPr lang="en-US" sz="4000" dirty="0">
              <a:solidFill>
                <a:schemeClr val="tx2">
                  <a:lumMod val="75000"/>
                </a:schemeClr>
              </a:solidFill>
            </a:endParaRPr>
          </a:p>
        </p:txBody>
      </p:sp>
      <p:sp>
        <p:nvSpPr>
          <p:cNvPr id="67586" name="Content Placeholder 2"/>
          <p:cNvSpPr>
            <a:spLocks noGrp="1"/>
          </p:cNvSpPr>
          <p:nvPr>
            <p:ph sz="half" idx="1"/>
          </p:nvPr>
        </p:nvSpPr>
        <p:spPr>
          <a:xfrm>
            <a:off x="381000" y="1066800"/>
            <a:ext cx="3962400" cy="5181600"/>
          </a:xfrm>
        </p:spPr>
        <p:txBody>
          <a:bodyPr/>
          <a:lstStyle/>
          <a:p>
            <a:pPr eaLnBrk="1" hangingPunct="1"/>
            <a:r>
              <a:rPr lang="en-US" smtClean="0"/>
              <a:t>Resemble marine corals</a:t>
            </a:r>
          </a:p>
          <a:p>
            <a:pPr eaLnBrk="1" hangingPunct="1"/>
            <a:r>
              <a:rPr lang="en-US" smtClean="0"/>
              <a:t>Grow as clusters of simple tubular clubs (worm corals) or branched &amp; shrub-like</a:t>
            </a:r>
          </a:p>
          <a:p>
            <a:pPr eaLnBrk="1" hangingPunct="1"/>
            <a:r>
              <a:rPr lang="en-US" smtClean="0"/>
              <a:t>Often easily identified</a:t>
            </a:r>
          </a:p>
        </p:txBody>
      </p:sp>
      <p:pic>
        <p:nvPicPr>
          <p:cNvPr id="4098" name="Picture 2" descr="http://farm4.staticflickr.com/3291/2608282936_75769d5fc1.jpg"/>
          <p:cNvPicPr>
            <a:picLocks noChangeAspect="1" noChangeArrowheads="1"/>
          </p:cNvPicPr>
          <p:nvPr/>
        </p:nvPicPr>
        <p:blipFill>
          <a:blip r:embed="rId3" cstate="print">
            <a:extLst/>
          </a:blip>
          <a:srcRect/>
          <a:stretch>
            <a:fillRect/>
          </a:stretch>
        </p:blipFill>
        <p:spPr bwMode="auto">
          <a:xfrm>
            <a:off x="4395355" y="3200400"/>
            <a:ext cx="3661833" cy="3295650"/>
          </a:xfrm>
          <a:prstGeom prst="rect">
            <a:avLst/>
          </a:prstGeom>
          <a:ln>
            <a:noFill/>
          </a:ln>
          <a:effectLst>
            <a:softEdge rad="112500"/>
          </a:effectLst>
          <a:extLst/>
        </p:spPr>
      </p:pic>
      <p:pic>
        <p:nvPicPr>
          <p:cNvPr id="4100" name="Picture 4" descr="http://farm4.staticflickr.com/3278/2795106416_d511085079.jpg"/>
          <p:cNvPicPr>
            <a:picLocks noChangeAspect="1" noChangeArrowheads="1"/>
          </p:cNvPicPr>
          <p:nvPr/>
        </p:nvPicPr>
        <p:blipFill rotWithShape="1">
          <a:blip r:embed="rId4" cstate="print">
            <a:extLst/>
          </a:blip>
          <a:srcRect l="24800" r="10182" b="17988"/>
          <a:stretch/>
        </p:blipFill>
        <p:spPr bwMode="auto">
          <a:xfrm>
            <a:off x="4697459" y="762000"/>
            <a:ext cx="2789575" cy="2639019"/>
          </a:xfrm>
          <a:prstGeom prst="rect">
            <a:avLst/>
          </a:prstGeom>
          <a:ln>
            <a:noFill/>
          </a:ln>
          <a:effectLst>
            <a:softEdge rad="112500"/>
          </a:effectLst>
          <a:extLst/>
        </p:spPr>
      </p:pic>
      <p:sp>
        <p:nvSpPr>
          <p:cNvPr id="67589" name="TextBox 5"/>
          <p:cNvSpPr txBox="1">
            <a:spLocks noChangeArrowheads="1"/>
          </p:cNvSpPr>
          <p:nvPr/>
        </p:nvSpPr>
        <p:spPr bwMode="auto">
          <a:xfrm>
            <a:off x="4968875" y="6342063"/>
            <a:ext cx="25146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Photos by: Kerry Wixted </a:t>
            </a:r>
          </a:p>
        </p:txBody>
      </p:sp>
      <p:sp>
        <p:nvSpPr>
          <p:cNvPr id="67590" name="TextBox 6"/>
          <p:cNvSpPr txBox="1">
            <a:spLocks noChangeArrowheads="1"/>
          </p:cNvSpPr>
          <p:nvPr/>
        </p:nvSpPr>
        <p:spPr bwMode="auto">
          <a:xfrm rot="-5400000">
            <a:off x="6373813" y="1787525"/>
            <a:ext cx="2514600" cy="307975"/>
          </a:xfrm>
          <a:prstGeom prst="rect">
            <a:avLst/>
          </a:prstGeom>
          <a:noFill/>
          <a:ln w="9525">
            <a:noFill/>
            <a:miter lim="800000"/>
            <a:headEnd/>
            <a:tailEnd/>
          </a:ln>
        </p:spPr>
        <p:txBody>
          <a:bodyPr>
            <a:spAutoFit/>
          </a:bodyPr>
          <a:lstStyle/>
          <a:p>
            <a:r>
              <a:rPr lang="en-US" sz="1400" i="1">
                <a:latin typeface="Calibri" pitchFamily="34" charset="0"/>
              </a:rPr>
              <a:t>Orange Spindle Coral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85800"/>
          </a:xfrm>
        </p:spPr>
        <p:txBody>
          <a:bodyPr/>
          <a:lstStyle/>
          <a:p>
            <a:pPr eaLnBrk="1" fontAlgn="auto" hangingPunct="1">
              <a:spcAft>
                <a:spcPts val="0"/>
              </a:spcAft>
              <a:defRPr/>
            </a:pPr>
            <a:r>
              <a:rPr lang="en-US" sz="3500" b="1" dirty="0" smtClean="0">
                <a:solidFill>
                  <a:schemeClr val="tx2">
                    <a:lumMod val="75000"/>
                  </a:schemeClr>
                </a:solidFill>
              </a:rPr>
              <a:t>Crown-tipped  Coral </a:t>
            </a:r>
            <a:r>
              <a:rPr lang="en-US" sz="3500" dirty="0" smtClean="0">
                <a:solidFill>
                  <a:schemeClr val="tx2">
                    <a:lumMod val="75000"/>
                  </a:schemeClr>
                </a:solidFill>
              </a:rPr>
              <a:t>(</a:t>
            </a:r>
            <a:r>
              <a:rPr lang="en-US" sz="3500" i="1" dirty="0" err="1"/>
              <a:t>Clavicorona</a:t>
            </a:r>
            <a:r>
              <a:rPr lang="en-US" sz="3500" i="1" dirty="0"/>
              <a:t> </a:t>
            </a:r>
            <a:r>
              <a:rPr lang="en-US" sz="3500" i="1" dirty="0" err="1" smtClean="0"/>
              <a:t>pyxidata</a:t>
            </a:r>
            <a:r>
              <a:rPr lang="en-US" sz="3500" dirty="0" smtClean="0">
                <a:solidFill>
                  <a:schemeClr val="tx2">
                    <a:lumMod val="75000"/>
                  </a:schemeClr>
                </a:solidFill>
              </a:rPr>
              <a:t>)</a:t>
            </a:r>
            <a:endParaRPr lang="en-US" sz="3500" dirty="0">
              <a:solidFill>
                <a:schemeClr val="tx2">
                  <a:lumMod val="75000"/>
                </a:schemeClr>
              </a:solidFill>
            </a:endParaRPr>
          </a:p>
        </p:txBody>
      </p:sp>
      <p:sp>
        <p:nvSpPr>
          <p:cNvPr id="3" name="Content Placeholder 2"/>
          <p:cNvSpPr>
            <a:spLocks noGrp="1"/>
          </p:cNvSpPr>
          <p:nvPr>
            <p:ph sz="half" idx="1"/>
          </p:nvPr>
        </p:nvSpPr>
        <p:spPr>
          <a:xfrm>
            <a:off x="303213" y="996950"/>
            <a:ext cx="3962400" cy="5105400"/>
          </a:xfrm>
        </p:spPr>
        <p:txBody>
          <a:bodyPr rtlCol="0">
            <a:normAutofit fontScale="92500" lnSpcReduction="20000"/>
          </a:bodyPr>
          <a:lstStyle/>
          <a:p>
            <a:pPr eaLnBrk="1" fontAlgn="auto" hangingPunct="1">
              <a:spcAft>
                <a:spcPts val="0"/>
              </a:spcAft>
              <a:buFont typeface="Arial" pitchFamily="34" charset="0"/>
              <a:buChar char="•"/>
              <a:defRPr/>
            </a:pPr>
            <a:r>
              <a:rPr lang="en-US" dirty="0"/>
              <a:t>M</a:t>
            </a:r>
            <a:r>
              <a:rPr lang="en-US" dirty="0" smtClean="0"/>
              <a:t>any </a:t>
            </a:r>
            <a:r>
              <a:rPr lang="en-US" dirty="0"/>
              <a:t>branched, pale yellowish coral-like </a:t>
            </a:r>
            <a:r>
              <a:rPr lang="en-US" dirty="0" smtClean="0"/>
              <a:t>fungus</a:t>
            </a:r>
          </a:p>
          <a:p>
            <a:pPr eaLnBrk="1" fontAlgn="auto" hangingPunct="1">
              <a:spcAft>
                <a:spcPts val="0"/>
              </a:spcAft>
              <a:buFont typeface="Arial" pitchFamily="34" charset="0"/>
              <a:buChar char="•"/>
              <a:defRPr/>
            </a:pPr>
            <a:r>
              <a:rPr lang="en-US" dirty="0" smtClean="0"/>
              <a:t>Cup </a:t>
            </a:r>
            <a:r>
              <a:rPr lang="en-US" dirty="0"/>
              <a:t>shaped crown-like tips; often growing from buried </a:t>
            </a:r>
            <a:r>
              <a:rPr lang="en-US" dirty="0" smtClean="0"/>
              <a:t>wood</a:t>
            </a:r>
          </a:p>
          <a:p>
            <a:pPr eaLnBrk="1" fontAlgn="auto" hangingPunct="1">
              <a:spcAft>
                <a:spcPts val="0"/>
              </a:spcAft>
              <a:buFont typeface="Arial" pitchFamily="34" charset="0"/>
              <a:buChar char="•"/>
              <a:defRPr/>
            </a:pPr>
            <a:r>
              <a:rPr lang="en-US" dirty="0"/>
              <a:t>B</a:t>
            </a:r>
            <a:r>
              <a:rPr lang="en-US" dirty="0" smtClean="0"/>
              <a:t>ranches </a:t>
            </a:r>
            <a:r>
              <a:rPr lang="en-US" dirty="0"/>
              <a:t>in equal three-sided groupings; ¾ - 2 3/8 “wide, 2-5” </a:t>
            </a:r>
            <a:r>
              <a:rPr lang="en-US" dirty="0" smtClean="0"/>
              <a:t>tall</a:t>
            </a:r>
          </a:p>
          <a:p>
            <a:pPr eaLnBrk="1" fontAlgn="auto" hangingPunct="1">
              <a:spcAft>
                <a:spcPts val="0"/>
              </a:spcAft>
              <a:buFont typeface="Arial" pitchFamily="34" charset="0"/>
              <a:buChar char="•"/>
              <a:defRPr/>
            </a:pPr>
            <a:r>
              <a:rPr lang="en-US" dirty="0" smtClean="0"/>
              <a:t>Common </a:t>
            </a:r>
            <a:r>
              <a:rPr lang="en-US" dirty="0"/>
              <a:t>in late spring to early </a:t>
            </a:r>
            <a:r>
              <a:rPr lang="en-US" dirty="0" smtClean="0"/>
              <a:t>summer</a:t>
            </a:r>
          </a:p>
          <a:p>
            <a:pPr eaLnBrk="1" fontAlgn="auto" hangingPunct="1">
              <a:spcAft>
                <a:spcPts val="0"/>
              </a:spcAft>
              <a:buFont typeface="Arial" pitchFamily="34" charset="0"/>
              <a:buChar char="•"/>
              <a:defRPr/>
            </a:pPr>
            <a:r>
              <a:rPr lang="en-US" dirty="0"/>
              <a:t>O</a:t>
            </a:r>
            <a:r>
              <a:rPr lang="en-US" dirty="0" smtClean="0"/>
              <a:t>ne </a:t>
            </a:r>
            <a:r>
              <a:rPr lang="en-US" dirty="0"/>
              <a:t>of the few coral fungi growing </a:t>
            </a:r>
            <a:r>
              <a:rPr lang="en-US" dirty="0" smtClean="0"/>
              <a:t>on wood</a:t>
            </a:r>
          </a:p>
          <a:p>
            <a:pPr eaLnBrk="1" fontAlgn="auto" hangingPunct="1">
              <a:spcAft>
                <a:spcPts val="0"/>
              </a:spcAft>
              <a:buFont typeface="Arial" pitchFamily="34" charset="0"/>
              <a:buChar char="•"/>
              <a:defRPr/>
            </a:pPr>
            <a:r>
              <a:rPr lang="en-US" dirty="0" smtClean="0"/>
              <a:t>Edible</a:t>
            </a:r>
            <a:endParaRPr lang="en-US" dirty="0"/>
          </a:p>
        </p:txBody>
      </p:sp>
      <p:sp>
        <p:nvSpPr>
          <p:cNvPr id="69635" name="TextBox 3"/>
          <p:cNvSpPr txBox="1">
            <a:spLocks noChangeArrowheads="1"/>
          </p:cNvSpPr>
          <p:nvPr/>
        </p:nvSpPr>
        <p:spPr bwMode="auto">
          <a:xfrm>
            <a:off x="4989513" y="5132388"/>
            <a:ext cx="25146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Photo by: Kerry Wixted </a:t>
            </a:r>
          </a:p>
        </p:txBody>
      </p:sp>
      <p:pic>
        <p:nvPicPr>
          <p:cNvPr id="3074" name="Picture 2" descr="http://farm4.staticflickr.com/3259/2795104542_dcf75b3b1e_o.jpg"/>
          <p:cNvPicPr>
            <a:picLocks noChangeAspect="1" noChangeArrowheads="1"/>
          </p:cNvPicPr>
          <p:nvPr/>
        </p:nvPicPr>
        <p:blipFill rotWithShape="1">
          <a:blip r:embed="rId3" cstate="print">
            <a:extLst/>
          </a:blip>
          <a:srcRect t="13489" b="7547"/>
          <a:stretch/>
        </p:blipFill>
        <p:spPr bwMode="auto">
          <a:xfrm>
            <a:off x="4265549" y="990600"/>
            <a:ext cx="3964051" cy="417351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Jelly Fungi </a:t>
            </a:r>
            <a:endParaRPr lang="en-US" sz="4000" dirty="0">
              <a:solidFill>
                <a:schemeClr val="tx2">
                  <a:lumMod val="75000"/>
                </a:schemeClr>
              </a:solidFill>
            </a:endParaRPr>
          </a:p>
        </p:txBody>
      </p:sp>
      <p:sp>
        <p:nvSpPr>
          <p:cNvPr id="71682" name="Content Placeholder 2"/>
          <p:cNvSpPr>
            <a:spLocks noGrp="1"/>
          </p:cNvSpPr>
          <p:nvPr>
            <p:ph sz="half" idx="1"/>
          </p:nvPr>
        </p:nvSpPr>
        <p:spPr>
          <a:xfrm>
            <a:off x="381000" y="1066800"/>
            <a:ext cx="3657600" cy="5181600"/>
          </a:xfrm>
        </p:spPr>
        <p:txBody>
          <a:bodyPr/>
          <a:lstStyle/>
          <a:p>
            <a:pPr eaLnBrk="1" hangingPunct="1"/>
            <a:r>
              <a:rPr lang="en-US" smtClean="0"/>
              <a:t>Gelatinous to rubbery texture when moist</a:t>
            </a:r>
          </a:p>
          <a:p>
            <a:pPr eaLnBrk="1" hangingPunct="1"/>
            <a:r>
              <a:rPr lang="en-US" smtClean="0"/>
              <a:t>Have septate basidium (divided by partitions)</a:t>
            </a:r>
          </a:p>
          <a:p>
            <a:pPr eaLnBrk="1" hangingPunct="1"/>
            <a:r>
              <a:rPr lang="en-US" smtClean="0"/>
              <a:t>Often grow on logs, stumps and twigs</a:t>
            </a:r>
          </a:p>
          <a:p>
            <a:pPr eaLnBrk="1" hangingPunct="1"/>
            <a:r>
              <a:rPr lang="en-US" smtClean="0"/>
              <a:t>Some used for food in Chinese cuisine </a:t>
            </a:r>
          </a:p>
          <a:p>
            <a:pPr eaLnBrk="1" hangingPunct="1"/>
            <a:endParaRPr lang="en-US" smtClean="0"/>
          </a:p>
        </p:txBody>
      </p:sp>
      <p:sp>
        <p:nvSpPr>
          <p:cNvPr id="71683" name="TextBox 5"/>
          <p:cNvSpPr txBox="1">
            <a:spLocks noChangeArrowheads="1"/>
          </p:cNvSpPr>
          <p:nvPr/>
        </p:nvSpPr>
        <p:spPr bwMode="auto">
          <a:xfrm>
            <a:off x="4724400" y="4572000"/>
            <a:ext cx="25146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Wood Ear by Bonnie Ott</a:t>
            </a:r>
          </a:p>
        </p:txBody>
      </p:sp>
      <p:pic>
        <p:nvPicPr>
          <p:cNvPr id="3074" name="Picture 2" descr="http://farm9.staticflickr.com/8510/8475987404_6a5836d580.jpg"/>
          <p:cNvPicPr>
            <a:picLocks noChangeAspect="1" noChangeArrowheads="1"/>
          </p:cNvPicPr>
          <p:nvPr/>
        </p:nvPicPr>
        <p:blipFill>
          <a:blip r:embed="rId3"/>
          <a:srcRect/>
          <a:stretch>
            <a:fillRect/>
          </a:stretch>
        </p:blipFill>
        <p:spPr bwMode="auto">
          <a:xfrm>
            <a:off x="3886200" y="1481138"/>
            <a:ext cx="4427538" cy="3028950"/>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Ecosystem Roles of Fungi </a:t>
            </a:r>
            <a:endParaRPr lang="en-US" sz="4000" dirty="0">
              <a:solidFill>
                <a:schemeClr val="tx2">
                  <a:lumMod val="75000"/>
                </a:schemeClr>
              </a:solidFill>
            </a:endParaRPr>
          </a:p>
        </p:txBody>
      </p:sp>
      <p:sp>
        <p:nvSpPr>
          <p:cNvPr id="18434" name="Content Placeholder 2"/>
          <p:cNvSpPr>
            <a:spLocks noGrp="1"/>
          </p:cNvSpPr>
          <p:nvPr>
            <p:ph sz="half" idx="1"/>
          </p:nvPr>
        </p:nvSpPr>
        <p:spPr>
          <a:xfrm>
            <a:off x="381000" y="1066800"/>
            <a:ext cx="2895600" cy="4591050"/>
          </a:xfrm>
        </p:spPr>
        <p:txBody>
          <a:bodyPr/>
          <a:lstStyle/>
          <a:p>
            <a:pPr eaLnBrk="1" hangingPunct="1"/>
            <a:r>
              <a:rPr lang="en-US" smtClean="0"/>
              <a:t>Recycling</a:t>
            </a:r>
          </a:p>
          <a:p>
            <a:pPr eaLnBrk="1" hangingPunct="1"/>
            <a:r>
              <a:rPr lang="en-US" smtClean="0"/>
              <a:t>Mycorrhizae</a:t>
            </a:r>
          </a:p>
          <a:p>
            <a:pPr eaLnBrk="1" hangingPunct="1"/>
            <a:r>
              <a:rPr lang="en-US" smtClean="0"/>
              <a:t>Food</a:t>
            </a:r>
          </a:p>
          <a:p>
            <a:pPr eaLnBrk="1" hangingPunct="1"/>
            <a:r>
              <a:rPr lang="en-US" smtClean="0"/>
              <a:t>Medicine</a:t>
            </a:r>
          </a:p>
          <a:p>
            <a:pPr eaLnBrk="1" hangingPunct="1"/>
            <a:r>
              <a:rPr lang="en-US" smtClean="0"/>
              <a:t>Biocontrol</a:t>
            </a:r>
          </a:p>
          <a:p>
            <a:pPr eaLnBrk="1" hangingPunct="1"/>
            <a:r>
              <a:rPr lang="en-US" smtClean="0"/>
              <a:t>Plant &amp; Animal Diseases</a:t>
            </a:r>
          </a:p>
          <a:p>
            <a:pPr eaLnBrk="1" hangingPunct="1"/>
            <a:endParaRPr lang="en-US" smtClean="0"/>
          </a:p>
        </p:txBody>
      </p:sp>
      <p:sp>
        <p:nvSpPr>
          <p:cNvPr id="18435" name="AutoShape 4" descr="data:image/jpeg;base64,/9j/4AAQSkZJRgABAQAAAQABAAD/2wCEAAkGBhQSERUUExMWFRUWGR4YFxYYFxcaGhocHBwYHRsYHRsdHCYgHR4lHh0aHy8gIygpLCwsHx4xNTAqNSYrLCkBCQoKDgwOGg8PGiwkHyQsLCwsLCwvLC8sLCwsKSwsLCwsLDQsLCwsKSw0LCwsLCwsLCwsLCwsLCwsLCwpLCwsLP/AABEIAMMBAgMBIgACEQEDEQH/xAAcAAACAgIDAAAAAAAAAAAAAAAGBwAFAwQBAgj/xABLEAACAQIDBQYDBAcDDAAHAQABAhEAAwQSIQUGMUFRBxMiYXGBMpGhQlKxwRQjYpLR4fBygvEIFRckM0NTg6KywtIYJWNzo9PiFv/EABkBAAMBAQEAAAAAAAAAAAAAAAIDBAABBf/EACwRAAICAgIBAwMEAQUAAAAAAAABAgMRIRIxBBNBUSIyYRRCcYHxI5GhseH/2gAMAwEAAhEDEQA/AGrvPvQmDQSM1x/gSYmIkk8gJHzHsAY3tPxQbQ2l5hchIj1Jn60QdoOxbr3EvIjOoTKwUSVgkzl4kGeI4RS22rs20Ia8Xt5uBIdVPoSIqG6dinhZx+D0fHrqcMvGS9/0n4xjHeIvoi/+U1t4ftGxdsyzJdHRkA+qhfzoFubsEw9m9I5TBH7y8flXRsRetmLiEj7w1+opDnJv6ZFCqh7pDbwfauhHjw7z+wwYfULVrhu0XCt8XeW/N00+akx70krO1QDxirWxtQMI4g+evyrv6i2ID8Stj7wuLS4oe2yup4MpBB9xWWkbsveB8O+ey2UzqNcreTDgfoRypt7ubzW8Wkr4XX47Z4r5+a9D+B0qum9T09MhtolX/BvbS2gli0924YVBJ6+QHmTAHmaT+8XabibuU22azZYwotqcx9bh05kiBGnA1Y9re3Xa/aw1pgwClrlvSCehnT4ZOvATGuoX9y2uR3Q57Tnu4WRAbQa81GigxqckjWhunviP8etY5MKdl9o2KssGa695VGqvlIZY8RkD4gfznSKdeGvh0VgZDAEehE15huXu7FoLLK5PiyhiCp1RQAQxE6tHDQc6cPZDtcNZuWC3iVu8RZGltoEKBwCsCsaQa5TJqWG+zvkVrjlIYNSpWnitr27cSwIzZTBByxoS2ugBgHpIqttLsgSb6NypQTtHaN2w72zeZ5JEljPjA6RlI5RwkxxrldsuuHN63cOZbjd4pEg+GADOvBc2hpTuSeMDvReMhrUoA2zvC4ugByt02gjFcwVWkMxAMjhpPtVjd3mZ71ruyxiA1tSCGZp0mNY6zHyof1EctHf088ZC6pQ5vtvGuGw10LeVL4QMg0LQWCyAeJ4x8+VKl+2LEtcsNdZktLkZxaCguAdePEsB8Og1psppAQqlNZQ4dsb34TCkrfvojBcxXUtH9kAn2rnam9mFw5QXryp3i5l0JlRz0BieU8eVed+0TeaztDF9/ZV7Qy5Wzwc0aByAfDpAiTwFDd3FM6qSxMLAkkwOg6D0rjk/YZGnK2evMDjrd62t204dHEqw4EVnryfsjfvG4VXt2L7hChTKSSq5jJKifC0knMNdTTF7Et+HN44K6zMrgtanXKwzM6zxgiT7edbljsW6+8Drqm21vbh8Kctx5f7ijM3qQPhHmYoB7Qd43/TGsPda3bWMqKWUMCoJdyOIJJGpjTrNCxuW4gBD5DKanu8jg+KRRT4vNKTeg/2h2rgf7KyI5NccD/pWfxqsHa7dB1t2SPIuPzNBN3ZKuZy5QOYJH4zVbc/RLZ1uPc8gSR8wAD86nVs5e7Ll49EVtDBftbvsYXugegtsfrnrDd7TscDICeht/wD9UObJU3jlwid4YnKiEkDq2kgeZii/Y3Z7irjL34Wyn2vEpeOigSAeUk6dDwri9WT1k5P9PBdII9yN+nxtxrV20EYJnDKTBEgHQ+o4E0ZVX7J2BYwwPc2wpPFuLH1Y6mrCvRrUkvqeTybHFyzFYRKlSpTBZKwY7AW7yG3dQOjcVYSP8fOs9cCsYRu9W57YDEfqXKo/iSdQw5qw4Ejrx1Bqqw20yXy3AA3DQEA9In8JpudpncHAuLrhH42eOYuOAAGuo0PQHWlrhHm1yJXUzPL84rz764pno02ykv4NfEmyNXC+cqZ/Ca1LVrCXD+rZAegJU/IxWbbuGGp1k8eJHr0B9Kr929xrmNvBFEDix00Uc/flSY1prtlKsa2WF7AFeBMTz4/jV1uVduJjbASSS2Ujqh+KfQa+qijXd3s+tWM9t7FpkZYzEAuT/a+IexHKKuthbn4fCMz2lOdtMzEsQPug8hoPXSaZV48niT1/2Lv8mCTj3/HQk97GU43EmGVnvXELluAGUjKAJGYZhz5xxrQvYopiBaVQSwRrhAJUi4yyApHwkZMxiePCaLe0XCldoOE8GbLeY5FMqEIIBMwZzEEiJnUULYnGXVWypAdrrFWCsD4Ig2sw1M5pOp4D2KepNBVLlBNGribTl7mV80qA1m22okEFQT4AB9kCTEaHU0Y9jeVcaMpOU2GCExJ8SEqwEQwgxA4Tx5Aq2WLOqXFvImZkU5pYrmCxoBoeJB1jzFEvZpiMuOwzZcstkAn76XJaDqF0j1jpro6aOWLMX/A7dubVFlBDBXY+HMCQYIkacOMSetA+1do57jMFCZjl8PPNpJ5fEIPseNF29GBZ0Ld4qoo8SsBHrJ+XL1oGKnxFRnXMLizpJBVip9SDr+1TL8t/gl8dRxn3N7EqLli7dP8Au2MkDXJc8QJ6wxI+XStO5jC1trazEnNzDFgcrAdRlAqNiUHfqjE2mKFeM6DMpjr4mUjhp5Vp3sP3eTKZUlf+kuw/hU85e5TCP/hL+1M2JF6RIOpjQtKz7ROg5A1Z7Ce2l5brlgQUCgMFAksWYzwAB1E844VS3gC6QPDBj3IMj8T6Vx3mgHCATMxq5P4KFnypXPeQ+GVgI+0vcs4pbuKF4KtvDHKoE5mUswJb7sGNNaQWIKkrJMZC3lIzcPI6fSnNvnu9i7uFwrYS24AtG2YJzQzTLIOTjUjXjB4CkpmgsmZT5hWM66jgK9LveCaGo4zn/JjvtK8IJ+KOE6fw4eZrYt4UcmEwCB5c5+tdS0sSBo0fEDBPA6CYkzWxculV4aTlmI0jiBy5xHKZmuNvofCK7ZoNaAWR5+0Qfzo77IURcbZuviUsBWyhCCWuFwRAOUqoJIEkg8udCAQMsAQYJA01MR+EaUxew3dqzibt29dthjYKMniMZ5YyRz4A9K5ltYFWRUd+2Bz7Y2dhWHe4m3Zbux8dxVOUdJI68qBdsdquDtTasYdbijmVVbenRQJPuBQ/2l7w3b2OuYfMVtWSFABiSVBZj56kenqaGRsmV0pd1/F4Q3xvCTgpWPvpHTEXbWJusy2+6DHN3YJy+cAnTrFYcfsOFlRWLZy5L0HSP5RRZiMPKGBOlSSscZF7il9KC/sO2eqYK68eN7xDHyVVgfUn3pjUqtydttg8AwVM7vefKCYAAW2CTHHXl9RWX/SVjASGs2/ZGJ+Xe1bC+EY7PHs8eyc20NCpSmbtFxls5jlYH7DoAPbKQw9yaYO6u3Ti8OLrW+7MlYmQY5gxw/MEU2u6M3hCLPHnWssuKlSpThBKq9v7yWcGma62p+FBq7noo/PgOZrvvBtlcLh3vNrlGg+8x0VfckfWkXtPaLM7Xb7FrjmSTr6AdAOAUaAUi21Q17lNFDt37G5trbdzF3jeu6HgiToi8lGmvmeZ9gNTBkNc8LZTGv8AMVqDZt66ZabaftfEfRf4xVvgMGls6TyMnUnU8agzl5bPScEocUVu1bd1YzRpw/w4/wBc6Yu622cJs+woZ2uXboDOVXQaaJqfsyeHOaDNsXgVURPiGsVg2tbQfGxUTKEECZ+zqNTJ4cwa6rXF6B9BTW2NC72j2wfDZuFepKA+wn8SKINk7cs4lZtOG6rwZfVeI/CkRgrrRFy8pgwVWDBHEEzxjkBprrRLubavXMZaayjBUbxvELk+0pPAyJhepB5SHV3zcsPZNb40FHMWHm/m7IxmGYBM1xR4QCFLKSMySeRA+YFKrF7u3UC2lDWsrEsstMEAgSDoY4jhr5U+qXWNuzeuzx7y59HYD6AVRdWnsTRc46FvidhX7hZbSzcOgCWyTABOpVTlJOUEEwcpM6xTA7O+zu7ZvDE4gZCoGRCQWJyKst0jUxx18qu9xGAvYleZyH5Zv40ZUNVa7YV18vtQG7xoLWJzBmQ3FlWMshYQGRk+6VC9fbiKU41iQxAIViXtLlU5TochESOY6EQYmjbbmzbt0TauqukZHRWQmfi1BIPnr6UL4rc3ExJFq6egaGHmMyx9RQ2Vyy+JqrFhKQMpiCzseAYFJEgyAXVvkSDWZ8T3gQc8quD10BP4n513a0D3gylbmUgqRzAIDRxzDgR/I1o7HvkpbJXxWwUb93+Kj5moZJpnoLDRq3LuW3AaSFJH99coHzBPtV5gu5th790BmQBLVs8GuQCWYcwvhAniZqqRQrRp4VUufScq/Mknyo23D3dlRibyyTrZUjgDxuR95uXQetHVFynhC7ZKMMsu7tjFX8C6l7du/cQhHUNlWRoTOoPUjhy4V5gxeCRbhCMr5CxZhIVgJGZZ1KzPHXhw5esNqM4sXTaE3AjFB1bKco+cV5ywG6jO5RlKsEBcuCrZ3JzCCNB4eBHH1NehP6UiTx9uT6KLDWZuIgBGZVJZZJ1A+Qn8qLf/APAIbbF7hBMGSZAPnJ14kQavNj7o27RDkAtAE+QAgCs299tjhXC2jcnoSMvPN5wQKQ8lXNN4Qq7trI8CSuqgjQmZEgeX8aZXYrvRYsXP0ZrOW7ebS8pzT91GHIcTI5zIFAV7ZVxLeYgHKMx4ypOnuJMajnRD2W4e9b2jZZcO7DNBIQhQpBUvmiABJM+Uc67y90dtj9LTLLtSvKm1LpUR4bZbzbKNY9Mo9qrsDtInhbePQH86YPatu9auPZvQe8IKmOBVYInzGbjPD00Xy7SRNMknQCGUz5ACan8iP1vQ2i+HpRX9GXamz9BeQGVgkdR0on2vdsnK1gjuzaQ8eBIM5j97rQ1Z2mgBW7nRm1yOSMo1jUwNentWDCbbthSjjKjMVBDg6dSDBUecUjEsNYOymm08l9h9ud2i2Va1chiVtuivLMddeJJPIHppXfeLY9s5bndCzduIHdLfwq0mMpHUCcvIkj0osTtKy4S34mI0ERHTVsw5Vi2ljLVod0ogyPhIJHORLeHSii5Ywckot50M7cvZ+AsYO0bjWWuOM7G6VZ51MANJAHQdKMtn7QtXQe6YMEOU5eA05eXpSAG1rXdw4UEdTqTybhJnmQSZo87H9oZ3vqAcsKZ15E9fI/SrKruotf2QX09yT/oZ1SpUq0hAftbY/olqOHfDMfRHj60u8Nh1Qd42XPGYu0EWwRIVR96NfIewLV7RMC93BMqLPiBMRIA1zCfOJ8ppGbVu3CMrHUfd1En84qHyK+U0X+Nf6dbLLH7dtLxa4x6yVHqIgCtzZmKDDOA2UxGYzy6mgjFYWF0c+hBH14VZbM2+1u0LVy2WHAMGAJ6gyOmk0t04X0jF5Dk8TZf4vFKAiKZBcEyfOra/h1uplOoOoI5HkwNAe19pveM27QQcOc/KB/QrZ3e27ctfF4k4cR/Xv+NBOmWM+4+F0c4CfDqLOJtXbgU92CUzyyF+AYCePPL160b7s9oj3cQtq6bRRiRnjIVbWBqSDJ0jQ60LYfG276/eB5c/lz9qwXd21a6rI5DMQsHUMWgAa6zw+VBXZKOsnbqoyi3geNLG8+Z3cHR2Zh7u5n5EUe7axfd4ZzMPkIXUAlo0jXUzQJdhV01yrIHkP8K9Ob6PJrWzc3ZxQt44A8LiFQfMa/yod7QN52u4prWYratNlAkgMVkvourPpop0yxwmay/5xyXsNc/aBMdNCa67Z2Hav3b11Sy52dgVY65tM89Y4HlOlIeXHCKkkp5fwb3ZHvbcuOcLcYuot57bGZEZJXUklfF7EEdJaNKHs3uYXC4lmu3ou3B3aK2uhIli/wC0QBHDSedE3apjHSzaCuUVmbNB4wBA6njwpkJOMMibUpWYRZbybJt3SbqXEW6BqCyw4HI66NyB9jygKu31Vc3CdaXuJxGYls/DTgfOff8AlVm+3ibWW4IheKmeXOTUtrc942U0rhpvQW7u4bD32N3FXkS0h0tE+K4RGrDjk8hx9OLIwm9GFuHKl+2T0zR8pj6V5nsq5ctr4teU/j/UVbWsQY+Ilh9f4/PlRxbqWI4BnH1HlnpYMInlSx3n27gjiVuW3UMwZXOVwWYFcp1EHQEe/nVl2XbVFyzcss5YjxAHUBToQOQ15Ur99MLkxLrbDAKxUAjppxkAa66e1NdjlFCIQ4yYwbbjTXoeXORWC1jM1sMdJEn6CKWuzsbipyJdJAMNDacJ5g6VbXGuBSDiGWTJiImSTwGnP50uU8aZRGHuWDbWw9m4Tfsi9beR3c5Z8zodJ+o8qL9mdseGOS3+jsi6KArIQo4aDTQClLicKhJJfMfUk+5rBaw/DLAg6Hia7GTS0DOPLs9L4/AWMbZytD221DKRoeoP0+YNBeJ7IASSl5OcZrOo6eJXGvnHyq+7PNmW7WFzWrl11utn/WqFIIGXRY4HLMyZ4iiiqeKmvqRHycXpi7XseSGBxDHNqwyQpI6jPqK5PY7ZkRdC9YtDX/qijbau2rOGTvL91LSdWMT5AcSfISaA8d254VWItWb10D7UBAfSTPzAoXXWhkZWz+0mzey3CXkzrcZlJI1QAyDrIJ0+QPCttOyDDhgQ7COEJb/9KobXbvbTwjAsq9BcUcdeGSKvNj9tmAvEC4Xw5P8AxFlf3lJ+sVzhV8DP9eK2dr3Y7hnbM926x56IPwUD5zRLu5urawQItljmABLEcp6Adas8JjEuoHturoeDKQwPoRpWajVcO0hDsm9NkqVKlMFnBE8aGMd2fWLjlgWQH7ICkTrwzAwPKiipXHFPtHU2ugJPZXh4MO0niYA016RWpieyjB21Nxmci2CxAC6gAk+cxwk0wDXDoCCCAQdCDqCOkUHpx+AucvkC7PZTg4+2VOpEjX1kE1D2SYLo+XpK/TSB8qJtq7as4VJuuFEHKo+JoHBV5+1AmM3/AMS5OTLaHJQoZo5SxkE+QEetDJwh2HBTn0WP+iPDAkrcuprIgrp0mRr9KvNibn2sOVYs1x1EBn5TzA5GOetJnbvaztCy72TeVkkQ6oiuBAMZlgA666V02b2sYrDlHW4bqGS1u4S0zpGYksscdD85rKMdNIKTmk4tht2l4fEjE5rRIBVcvxEacuEEzOg5GhUb1XEAW5aOaDBBI55h8SxoepE1ZjtzuZh3+Etsk/ZLBh1PiB+WlMPdnbGC2ja7yyinKYZGRQynzA5HkRoaGUFJ5yaM+KEntXad66ISxk4wxYGARGkeQrDg8di7dsJ3rqi6cFMD1ZeA9afJ2Bba+yvhrJs5QVPdrOcnUEzJ014cxrWwN1cJr/qtnWT/ALNOfHlW9J9ZN6yezzjZwrXLmYXszGJIWNOQgSIj0p7tsK5jtm2EuXcrlVYuFJkQYBGYGYIkyNRV2m7eFBkYayOf+zT+FWQFFGvewJWZ6FE/YxfzH9daiZHxj8zHWB864fshuKsviUQDiQsga6cSOtNDa23bGFTPfupbXlmOp8gOLHyANA+0u2fZxDIyYi4h4lbeUH5urfSs64e4xWWPpFcOxq6DpftxHEhwfkDpPr86zYXsbYROJUD9lD56atRNsLtP2fiiFS+EduCXR3ZPkCfCT5AmioVz0oM47ZrsGd1Nyf0J2YXmeVy5QuVeMzGY6jgOHE1uba3Rw+LcNeUkqI0Yr7nLBmNOPCruuAKYoJLCFc23nIKWuy3Z6gfqCY63Lnz0aK0X7N8CLy2v0a6ZQv3xdysgqAhJkZiNeWg08jqpXeEfg3OXyBadkmCHEXD5Fl/JBVrs7cTBWfhw6MZnM47xvm0x7RV/UrcV8HOUn7nBYASdAKUe+XbC5c2cBAUaNiGAM/8A21OkftNM8hzLS2ts4X7NyyxKi4pUlTBE9P61paYzsyvJIFqzfTkRlRvdW0n+/QWOSX0odR6fLNgscTcfEP3l6611vvOxY/Xh7VltiNAP69qOl3Dupr+gt80aPbOaxYzZN62F8NywCSNVgHSQAD6GoJufbTPXh5Fa1HABY9Mq+JWA65T+NUV+2PsnSmRhVxLYtLAbOHmOAJgExJ0FEF3szxFwQcPZHmzJP/QtHXKS6Wf4BtvjLUtCj3f3sxOBuh8PdKa6rMo3ky8D+PmK9H7hb+2tpWMywt5R+ttT8J6jqp5H2oCbsOduIsL/AM27/wClFu4/Zba2fd77vGe7lK6SEAMTpMsdOenlOtVrL2lg821wa7DialcxUppISpUFD+/e1ruGwVy5ZEvoJicoOmaOvAepFYwL7z9sKYe4yWLQu5TBdnyqeuUAEkefl71rbA7c7DyMVbNkyMrJLqZ6iJX6ilNtISQOMn4uIPEE8J4zx1/GtS5aUXEzfCGGbUTE+WvCk8yj0xj47HNeuNdcnOxkzy6IPIAxH8ZrTxWLCIWYgBR6/wBE9PSssZo1EcQREUE747QJuhFaUQQQOGaSJ4cYgeWvnU0frkXY4xwik2peD3GaT4mJg6wOWvppW6dnZbSlm1iYHKdeY+f9TVQWPCZn58vrVztbDlHCgzIEx1/r+tKrz0iWxayYHvF/Dp8/X+NHHYltF7W0+5Gq3UZWHTKMwbrpEe5oMvYAKM2Yzp1Hry9/frRf2JWz/nRTE/q3knloNR5zA9zXMiR67d3gtYRA10nUwqqJZjzjUCBzJ04daDsZ2sxOSwABzuXI+YVTHzov29u+mKVQxyshlWABidCCDoVPMeQ4EUG7R3IZDJsLc6Pa0PoVJBHoMwrWc/2nanX+80rvaxf0hLIzDw+G4w1mPFmgT1NU2M7UNoOAFARvtIqKLgH3hJaRx4dK3LuwrKEyLlonjnDL6gZwIHppXW1u/aEZXOWZAMOPYmSPY0jlNdlKjW+kB+3MM9641175VvDIxHeAiQftGZ1+yIA1rA27RzFDesk5tVzEMFgkmCNSBBgUd2thIohXZRMwrETx01J4+UcqzHCDTxtpw8Wnr6+fStljYzx0K9t1dVHfoVJIWA5JII5ZYnUUQ7E3ixWFTLYxF4KJEXDIAA1KW2B09KLbmFtxqz8Z+N/Pz4a8KqMTs2yDOZvLhm/eOv1rjmwtNbN7C9puJAAe60wCP1dpi0jiFGUgetWeD7S7pP8AtbR5eKyyg9YIf60L2Njrchbdu5d5EL4p9SoJ+tE2yezzEMczW7dkHm5ztHQKJj0JFdTm+hMo1LsNN1N5ziw4ZApSDmRiyMGzQRIBB8J0+tXWIxSWxmd1RerEKPmaG12hY2ehtor3XGrkQJMc2MDhGgmKCMRvb+lXWbuma5rCnVUXkAx0Hn1NO9TisPsmVTm8x6GNe3zwimDfB/sq7D5qpFctvjhMuYX0bkFUlnnpkHi+lKvaN+7lLEonzP8AChy1bu328DAdTr+HGlu9oYvG/I5m7RcOGhkvKv3ygIHnAYt9Kv8AB7Vs3VDW7qODwhgf69KRtzZd8DW8rAcoP865zoq6gE9YBE9Jpf6mSewn4ya0x+UB9o5fvLE5e7hsv3i2k+UREcOPy57LMZduW7uZ2a0pUIGJOVtcwUnXLGXSdK2O0hhGHH7bf9v+FPlLnU3+BEY8LEhbY2RisP8AFaZnCLdDfDLAZtIPnx/GnXhD+i4dRiMQGyiGvXCqSfXQfn60md6rOayGHxWzmBrU3g27isce/axea0AFtEIxQaCSDGXMWBnny5VL49mI5wW2VepJLOEPfA7Xs3v9jet3Y45HVo+RNbdead3Nxsfin77Cr3YV8ve94EKMInnn0nkK9I4W2yooZszBQGaIzEDUxyk61dCTkQ21qDwmZalcRUpgkgrrdtBlKsAykQQQCCDxBB4iu1Y7+JVFLOwVRqWYgADqSdBXDApi+yrAOxbumUkR4bjCNeIBJHl0iuuy+yjAWXV+7a4ykFe8ckAj9kAKfcGtPbHbVs6wSFd75H/CWR+8xUH2mhjEf5RKz4MExXq10A/IIfxofpGrmG+0dw8Gby5cMym7mDPad7arpM5VOWSecVR43sHwL6pcv2zz8SsDp0K9daHv/iIY8MEo9b5//XXex/lBNm8eEUr+zcYH6qZ+lcbXwGlZjTLvA9hGGtgk37rP9liqQBHDLGvrI/Ouqdh1pgxuYhy8+EqqhQOUqZ+hFWm73bLgMSwQu1hzoBdACk9M4JX5xR0rTqKyUWBKc/cTX+gi8Xg4m2EHPKzH93QcI5+VMDcvcOzs5DkJe43x3GABjjlUfZXykzzPCCapRKKQDk2SpUqUQJIrQv7Aw7yWsWyTxORZ+YE1v1Kximubp4WD+qj0e4PoGilDtHDX0sLdW8eEkZU6aDhTJ3u3lv2n7vDhJEfFJknkZEAAQdCSZ5cxDHoGwxRIY5SFEjWOMa+VTW4KqE3thbujuxh7mCw925aDu9pWZmLGSRJ0mPkKIbOwMOnw4e0vpbT+FAu4W9F/PawrKvdqMgOQ5oVeuYDTrrw4GmTTYYwJnlPZwqgCAIFaG3NsLhrWciSSFUcAWMkSeQ0NWFYsVhUuIUuKrqeKsAQfY0b/AAAu9imxd5sRID+Ek5nHFjzj35/KtO/ZWwhyMZ6dTRrtzdTDW9Rif0ZT9jwkf3RIb2GlAOP2BlOmKXE2ydCDlZZ1Aa2SCPI6j04VFKLW2ehXYpaRjwGJs3VLXmUsGIylxAjymq7au2rNvW2yr/Zk+nAR862LO7wS5BWFb4fXmB0rDZ3MfEYopbQPkU3Cs5ZAjSepJgUK7wE84yc7J2vdxJy20uOeotMf+2frFEew+zjE3Xm4DatsNc4E/uTM+sfkZc21cwyCzaZrQVspt5Tb5xqyqCD5k1a4DevFWWILLcQjQXWMg9A4E/Oa2IZ2mcbm19LQc4LBWsDhiFBCW1Z2PEmJLE+f8qV+M3mfG3C1wiEZxbUCMo8J16nhqaY2xdvW8dauIVyPBW5bJmAwIzA81OuuntSj2h2aY2zcJtpc1Px24YcD9lB/3U62LnDEOiat8Z5mZcdiR3BY8CBp6/40I7K3yu4a3+jyHsi4z5OBB4SDBI56UQLuRtJrXdmzcyD4ZSGGug1IMeoqvtdm+LDQ2Guz5rpx6qfzpFdfBNSKZWcscS13T7R8RYOVAnds7XGVlkktxBYagQOQ5c6fOGvZ0VuGYAxrzE8wD9BSF2N2fY4XVJsMFnyAXz/rzp+WbeVQJmABPpVFOU2vYlu9n7nepUqVSTlTvRvHawOGfEXj4V4AcWY/Cg8yflqeVebd6N9cTtK5N54tg+C0CQij05n9oyfSjDt52093F2sKs93ZUO3Qu/D5LH7xoBtbOuhlCW2fmSFMdYnh9aVOWNFVNf7pdGuuDPTSuVwWYaUSjZlyJ7tvSNfpzrrgtmOwjuz6ERUbtZ6irh8g3+gZYJA1rDcsiOFFGM2PeLCLbx+zqPTThWNt2GJiVUnqQT56CY94olb8gyjD2A1hRpuN2pYnZ7KhY3cPPisseA/YJ+E+XDy51pYjcDEBgQbbKePiiPZq1r25eIVgBbzydCpBHpp+FUKyL9yB1s9T7G2xbxVlL1ls1txIP4gjkQdCOtblL3sl3cxWAw90YoqltiHVCwlDEMTyUEZdJ5cqu9p9omEtSEc3mGkWtRP9swnyJpnJJbJnDeI7Ceak0vr3aFiH1t2rVsftlnP0Kj8a0rnaHi7erCywHHwMPqH0+VL9eAaomM6a5oI3d7U7GIJW6jWCPtE5rf74HhPkw96KsDtqxeMWr1u4RxCOrEeoBkUyMk+hbg12jbNsEgkCRwPMUkNtbDKJce27oVZ9AdBBZdBy000p40sNs29cQP27nX77Uu/7cj/G+7AQdmmz0/QrV4qDdfPmcjX42EeQ0GlF9DHZuf8A5dZHQuP/AMj0T0cPtQm372iUNb896LGZSe6We9VTDtMBQOokmROunHhRLWHF4RbqMjqGVhBB/r60bWVgBPDyJ1tp2guZTbBiQC2U8OYCz7Vg2djDeXvXVVUEhXOgaDEqCTAkc9T0o/xPZbhHnW6s9Lk+/iBrTwnZDYtggYnEx0zqPwWpPSn7lnrRArFbes+H9YpZbkMAyyNGB48QPKtjZOMC3Lr2sSc7gZu7PwqDoM0fwolxfZNgra2/Decl1UkMkjMYzmU1jpWza7IMKI/WXwRp4XVR8gv51305d4OerEDcXtq0hJfEIxY+LvHBLcuJPTSKo9nI2MxPc4e62RmhVC5lGok665RqdBFMi52KYJjLvfY9TcH/AK1h2ztHZ276AW7OfEOvgXNLkD7TOfgWdNBrGgMGO+nLBz1U3hFpu7uI+FxC3TiQ8KVIFsrmB6+IjiAeFGVeb9p9oG0cW5Y4l7SnhbskoqjpI8R9SaqLy3nBL3rrn9q45/E11WQhpDH41k9yPTl7Blr1u4HIVAwKawxaIJ15edbc15GxFp0OhYHnDEH3rTv4i4pnOQRrIJn50xWchUvGcT2LNc15Q2P2l7QwxBTFXCB9i4xuL6Q0/SKfHZr2l29poVZRbxCCXQHwsPvpOsTxB1HnxouWOxLgw3qVxUohZQba3GwuKud7cQi4QAWVoJA0E8uH5dBVDjeyS0T+qv3EHRvEPmpU0fCpQuEX2g1OSFu3ZKR8OIGnlcH1zmhXa27b2MS9oXPhC6j9oA/ak8+dPKllvJBx+I/5Y+VtaTZVFLKH1WNywwI2nZvW10fMPMD8oq67PtzzjrLXTeNplfLAQNyU9R1rY2jhw1tgROlXXY9cCjEWvNHA9mB/8aCuKemMtbjtFvY7MrP+8vXXPkVQfQT9asLuzcPs+y963ZlgBqSzMSSAJYyVWTJI0iaIalUqEV0iR2SfbFLtu4+K8V26WHELMWx0heHuZPnQTildGOUF4PEAkfQcadG8HZ/YxMlS1lj/AMMwpPVlj6iDQLvFs3E4C0v+rhl+EFHBUdJkZhPmNes1HOqSfyVwtjjWgYw+9IXwsI+lbFjHpfY5zC9J4+Va/wDnG62tzDBgfRj9Y+lYW2phV+K1kPPRx+A/Cl+m/ZDlP5CQ4pRoIAHACBQ/tPFQwuI2UqZVgSCPQjX3FWe7OE/zhcNvC2yQnx3WBW2gPAEmSSeSgdeA1omvdjTsh/1pQ/L9USoHSS/5UyFUwJXQXuXnZfvo+Osul3W7ZIDNwzK05WI4ToQY8jzqs218WIP7dz/uaKv9w9xxs63cl+8uXSC7RpAnKonUxJM+dDm2r3ixP9u4P+pv5061PhsRS1zygi7Mj/qC+T3P+4miugPcHbVuxss3bpIRbjgwrMZzaAAAkk1TbZ7U7zmLKdykwGYIW9TmOUD0B9TRRmoQWQbIOdksDVqUotg9r11XC4gC5b+0yhBcUaiYVobhwA6wZ0pnYjbNtcOcQDmt5A6kfaB+ECeZkD3o42KQqUHEz4/aNuyhe66oo5k/QdT5DWhHaPaYo0sWHuftOe7X2EFvmBQ9jr1zEXDdumTyH2VH3VHIfU8TWmyyeHCpp3v9pTChfuLa52g44/ClhR/Zc/8AnWs3aJjl4iyfLIY+jzWJbFYrtkc6S52fI+NdfwXGA7W4MYjD+rWmn/pb/wBqrN7t07G1XbF4a61xsqhkHxplED9WdSp6DWZIJnSkxeCBY6Hp7/0RVdbe5ZcPbYo44FSQf4R5V1Xy6kZ0xX1R0Ve0NjXrJhUNwDiycvUfEPcVkw+AuvAt2LhBPEiIHE8fOnHuvjrG07R/SLNtr9uA5ywSNYdSNQDB0nQ1g3p3dt4a2rWC6M9wLqxcRlcmA89KZ6aceSN+peeMlsTO2dlX1UnuLk9QpP8A2zQ9cw7lSGtuGn7jT+FMvHYvEDEW0N5QrMAWKIIHMkkcANZq/v7wbGRobGXbsf8ADR8v7ypr7Gigvg5O1vtCVTdrENqLLa8J8P4600OyfsyxlnFW8VdPcokmNczyIKxpAIPE0bbA3z2MGAs3bVtzzuK6Mf79wfnRzauhgGUgg6ggggjqDzpyTl2Tys49L/c7VK5qU0lOts6D0ql2/vvg8FpiMQiN9zVn/dUE/ShftY33uYLD2rOHJF++NGHFEEAsPMkwD60hr2xrrks5YsWgkydTrJJ69aFzS7GRrlJZQ+bvbts0GA15vMWj+ZBqtuYsX3fEKTlvNnSRBykALI5aAUl8NsBjdFufiYD5n+EmnFehFVRooED0ERSpyUtIdCDhtna4dDWluHj/ANH2kAW8N6bZ9TBXn94Ae5rcuXAF/Cgnbe11S6GW4oYHrqCDIPHrS4ZUhlmHHZ6RqVS7p7z2sbh0uW3Rmgd4qkEq3AgiZAnh5RW1t/aBsYa7dUSyKSOk9T5DifIGq86IsYeDYxe0bVoTduJbH7bKv4mqnG7wYG8jWnxNghxlI7xfoSeM6g9YpbY/RGuuTcuRJZtS3v06Rp0rX2lgENrMYVon08qiflPOlopXj/ksL+zDbdkMHI0BhwYcVYeog0L70bI7y4iIss5CqBxzEwB86uNz8xS4vEAjLPKRw9NJ96s8DFvGredc4tAsFkDxagGToIkkUcZrsY08YGHulu2mBwtuwgGgl2H2nPxN8+HQADlVzQh/pLw6R3tu7bnTNlDr81J/CiXZ207V9M9pw68JHI9COIPkdaojJPoklFrs2qT738632n4nuN+8zsPPnTR29j+4w1679y2xHrBgfOBSbs3YwxEagR+I9jp19qXfLEcDaI5eSqxW0o2bZQNwxN45fE0wlshsgIBgsfEx05cZFV36jIDAHEhlw6/d4jMTwjXjrRL2c27OJuYjB385RovIqmCzWwwKg85DAxp8IrfxmCtYdWtnCtKaOAbYI0kSV0+7SWtIavuYBG5MDjrrKWW045jlgieR05U3+yvDLidnPaukMq3pyqWUrorDgREmWgdfWgPYO6w2hehVvLbVl70BkfKGaNNIB58NBJp14HA2NnYYhZFtJbU5mJPIdSTAA9BR1xy8gWtJYNJ9wMMTxvDSNLrVjfcKzOl++D07xT9CtUG1tsYjEzLtZt8kRoP95hqx6xp68aFMZsNTJVteok/X+dDKcV1E7GM32wp3j3YW1cRBevHMpM5yOBAjwwOdDuxtg59p27L3LvdsGMC40wEYjjI4iu+zMffuplJBa1FsFy7yOJiTpP8ADoK7bMv332jZtjJZbWLqjMVGUmRm0IiRB6+VcfFvKGrkotMPU7OsMD8d4+XeAfUKD9a2U3Dwg+w59b14/wDnWS9vlhkMZ2bqyIzL8wNfaatMBtG3fTPacOvCQefQjiD5GqUoPWiNua+TX2Xu9h8OSbNpUJEFtSSOMSSTxqo3+B7qyf8A6wB90uUUUPb9W5wh6qyOBzgOuaP7pNE0sYBTeciq3uwpaPDMqw0/smg9MEFHAjSJI09zTC3gnIrccrAiefAx6cvnVrvDs/DM9s2bSKjWRcAUQPGW+WgFRNZPUqt9P27EhtLD5WkSNIow7Hd8r2HxtvDlicPebIUMkKzfC69DMA9Zou7PtzLOJOK72YVlUAZY1DEyGUg8qMtmdlmAsXlvLaJuIwZWLaAjgQqwvHXUU6EW0Itug5bQWzXFdqlUEIo+0TY7NtG3cuAshsqqdJBbMsnQETm9xVdiLDq3gRWUL4gZGvQHXlFNreDE93hyYBJhVzAESdAYPTU+1LjHYlbS8CT0AJJ4yaktguWWVVybWPYEd3rIOKMoVNoExMjXQe8T8qKO7lp8uHnJP51R4OzctXGuuFC3SvBtQNYmBHPlW/vBiCmEvOvxC2SOo0/KuLHSHe2wR3p3quXma1YJW2pILji0cdeS/j1oPv7OdCSeHHjx6Vdbvor+EieoEzHTSiS/ssXbYTDqHVYLOYK8Ph8zMzOoPLWsrHGWEFKuPHLA3dLb1zCY2zdtEyrgEfeUmGQ9QQTXr+K8t7Nwn6JirV67ZFxbTq+QyJy9D5HXpI10r0vsfa9vE2UvWmzI4kdR1BHIg6VTGSb0QTi0gF3/AOz+0Ue7aGRW/wBoqkgAnTOADwJMMOGs9aErOwGuvg7PeXEzsquA7jRfiIE9B6U097t57GGQ272Y94jaKAYBBE8etAd7blvDPYxDFAto5n1GaCCCFk6njoONBPGcDK3rYQ7Yw9q1dNuyioqgCFHM+Ik+cFeND2IwIu94rAEEwJE8v51YHai4lmxCE5LpzISI8MQNOWgrQG2EthlYGWYsumvhUkj5An29KB7ehkdLYP7M3Xa2rAqArsyz4ogRwA0J1HHXh61nw+8N7D4s9yhFxBqVkpcUfYuDkTwDToTyq4uYwpadmlQuZoJ4SAWk+w+VWm6WBwO0bR7m5eFxAO9MKpYkfFBDacRE6Cu45Mzljs47Sd5RewmGS3oMSFutP3BBCnzzEfumhi1gosGZ4EE8xHKeXLqNIHKtjfl7KYy3bVptWrK211BiC0zPOeM1W2dtoRfJPhtstvNPGcsmePE9dKRbJuQ2uKjD+QQTbDYPGpfQw6Nm48Y4qfUSPc039q7dtM5xAaLdxUcHiTmtr4QBqTygdDSZ3ot58VltS5Y6BfESegq32LeNiExJgqsICdANS0cpkwefAcqNzxDKOqCnPehndmm8dpbr4cKQb9xrinTSEEhhy0U660Tb7glbC8jcJPqEaPxn2pP7j7ctf52t3CT3aZhopaWZSqwBrxNPramzVv28pJU/ErDirDgRPqRB5E02nPHi+yfyElPK6Fxi3JZgBOWBH3iRP0Htx6RVJtzZ9/LIYKvUEsw85Og5fCB+dG17ce8XLF7UgSHXOCxEwCvBRynMYFDeM2ogtSwbUaiDpPXpS5Qa2w4TT0jjZ2z2srDkFnhyVMjxAEa89K18cQMRbY+GJBPDSD9ONc7FuzYSWnSBrOgJgfKK0N4cYFZNef8AjQPCjocst7CFW+VYd3tpGxtC0Lfw3mFu4vIgzlb1UwZ6SOdaOwrZNvOxIz6hJ8KieQ8+NXG6uGsJtFC894VbutZXNGuh1nLMcuPlRbeGLeEmgq392/cwuGBtQLlxxbVjrlkMxaDoTCmAeZHGIpP4jClryXHZ3uZ1OdyWJ1HM+9O/ee5aXDXDdFsgKSgcKQXAJQAN9qeHOlbe2VbR7OUBSDJjmAOJHDjRXxk3p/0c8acYrDj/AGb208OGRpPLT2/nVbsDFZkKMTmTTX7vL5a6Va3r0g0KW8TkxY6NoT6/4Ut6Yz2Djs3xgTF4iyTHeKrp6oWDDz0YfI9KZNI61ttMLjLV928KN4surEQQQBOpgn+XGmNuz2k4THXRatZw5XNDKBw1IkEiY1+dPqmsYJLYNPIV1KlSqBAu+0je4WbgsFPCALuYHXgw4cx5/wCNDWwdoLeRjxaTm08zAHkBH1q77UNw8Rj7lm7hwD4Mj+KNNTrrwM+ZoMwu4O1sMSiq0EwDbKsp6GTJHqwHzqadbbyPhZhGjvBs9rd1AlzwseBZgV/IwJ844zWivaIrWe7eyzSpUwwggjr79KusZ2X7XuznVSCOJuJMHlHHnHtWkOxbaKyRYVv+bbHrz0rigvcLm8aYF4Z1W6ottcRWIHijSTEyOMTM6U5sGotoFUyBprqeEGTzOaSfU0IW+x3HspHcoGHFe/t6eoB5+tX1jdja9pApwxcAce8slufPOD7ka1yab2kHGesNnO3MItxSNJj3njPlWn2ddoH6BeaxdBa1cblxRoiRyIOgI8vasVjczazMSbDkSPjZATEDhm6Aa61s2+yfHu+c27YaQZa4BEazoCeQHOhimnlI7L6kEfalh1c27ykMjp8YJZdOEa5efHz9aUO0NlyPsiNBLcOusR5QK9FJuh3+BTDYuAyk62mOmpIglRy8qq7XYzgQuUm83mbn8qZxlnkhDcehFYXbl/DLkt3nC/d0IHoDPnWwdv41zJdzpx7odI08MDiRNOHF9k+Aw8Xf14hlUZHUHxMAOQ5nlrVrh+zbBugJ79gR9q80/SPpXeM/g6px+RCttDEXfDfxD+L/AHZPHyy6D6Uddje0ltYs2wrRcQoNI1EHhHlHGmDc7I9mkyMOQeouXJ+rGrTYu5OEwrh7NqHAgMSSRPSTAPKeMVuE86NzjgTu9OwHa6zLmBJJbJnYcZ1hoNVV/YjhPA91dNRkuQfYEc6fu1N1cPf1ZAGEwwkHXXWCJE8qqLu6mEshUfOxeADPV0TXlxdRwmKzqk3pgqzHaEXu4ww993uh2lYDlYy9dCZ1gD/Gs29W1Ld1QbbBjwIKGD6gwZ6EajrTzudnGEZsxQ8ZgRH1B561F7NcBBmxm15k6fKK56LzkP1tYwec93iwugqMms6E6R+1M/WvTu6F53wdk3GzNl466wSBx8orQsdm+BRpWwBPmY4RHpRFhcKttFRBCqIA6AU2MMS5CpSzoWO9u+LPilsu3d4eSCOEkSAXMcJ+zwGk1TptiyQ2HS5bdwG0zgDKOeY6aCOtMneDcaxiyWaVc8SNQTAAJB6AciPOhq/2LWWmLpAM/Yk9Rrn69aU4zzvYcZpIXe7O3rfeNh2lcuYq2YMpjiAwgRHPnWvexeHuPiO+uMFtwEM8SeJiCxggcARR1d7ELFpS7YgsWYDW1IliFUABieJArnA9huGuKr9+crCRltKun94k0Ppv4Ger+QbxW3FsIhsnNbyiCJb5xqD/AFpQttHet2vKysc6kQVkZSCDoSBrw+tNC/8A5P8AhixK4i4s8sqflFZsP2A4NdTevsZn/dfmh+pNEqgXc2XG2G/zhsdboIzBO8MnQlQc0kCAePL5UlcPtm7Zv96xF1IynLcZwNeWYV6I2FurawuHbDqXe00+FyDAYQQIAgH86E9sdimGvtK3rttfu6NGvI6ems111tpZBjPD0L0b72hbEkh+YIMg/wAKDtubd7xjknWQTpw9Kbd/sEwttc1zE3tSFlVXixCrprzIrDhewbD3bavbxTwR9q1rIJBkZx0IrRrxvD/4OyszrIm7V6BpqTwmI9+dMrsit4p8WmS9aVACXUKsldNOHMxwols/5PmHjx4i4fRVH4kmibdTsrwmAui9bNx3AIBYiBPOABJ9fx1rsoORxTSDKpUqU8SYsL8C/wBkfgKy1KlYxKlSpWMYbWFVWZgIZ4zHrA0/P61mqVKxiVKlSsYlSpUrGJUqVKxiVKlSsYldHtAxIBjhIB5g/iBUqVjHepUqVwxKlSpWMSpUqV0x0vWVcQyhhIMEAiQZB16HWpZtBVCqAqjQAAAAdABUqVjHepUqVjEqVKlYx1uWwwhgCOhEjTUfWpbthRAAAHAAQKlSsY7VKlSsY5qVKlcM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4102" name="Picture 6" descr="File:Edible Fungi.jpg"/>
          <p:cNvPicPr>
            <a:picLocks noChangeAspect="1" noChangeArrowheads="1"/>
          </p:cNvPicPr>
          <p:nvPr/>
        </p:nvPicPr>
        <p:blipFill>
          <a:blip r:embed="rId3"/>
          <a:srcRect/>
          <a:stretch>
            <a:fillRect/>
          </a:stretch>
        </p:blipFill>
        <p:spPr bwMode="auto">
          <a:xfrm>
            <a:off x="3352800" y="1219200"/>
            <a:ext cx="5514975" cy="4181475"/>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500" b="1" dirty="0" smtClean="0">
                <a:solidFill>
                  <a:schemeClr val="tx2">
                    <a:lumMod val="75000"/>
                  </a:schemeClr>
                </a:solidFill>
              </a:rPr>
              <a:t>Witches Butter </a:t>
            </a:r>
            <a:r>
              <a:rPr lang="en-US" sz="3500" dirty="0" smtClean="0">
                <a:solidFill>
                  <a:schemeClr val="tx2">
                    <a:lumMod val="75000"/>
                  </a:schemeClr>
                </a:solidFill>
              </a:rPr>
              <a:t>(</a:t>
            </a:r>
            <a:r>
              <a:rPr lang="en-US" sz="3600" i="1" dirty="0" err="1"/>
              <a:t>Tremella</a:t>
            </a:r>
            <a:r>
              <a:rPr lang="en-US" sz="3600" i="1" dirty="0"/>
              <a:t> </a:t>
            </a:r>
            <a:r>
              <a:rPr lang="en-US" sz="3600" i="1" dirty="0" err="1"/>
              <a:t>mesenterica</a:t>
            </a:r>
            <a:r>
              <a:rPr lang="en-US" sz="3500" dirty="0" smtClean="0">
                <a:solidFill>
                  <a:schemeClr val="tx2">
                    <a:lumMod val="75000"/>
                  </a:schemeClr>
                </a:solidFill>
              </a:rPr>
              <a:t>)</a:t>
            </a:r>
            <a:endParaRPr lang="en-US" sz="3500" dirty="0">
              <a:solidFill>
                <a:schemeClr val="tx2">
                  <a:lumMod val="75000"/>
                </a:schemeClr>
              </a:solidFill>
            </a:endParaRPr>
          </a:p>
        </p:txBody>
      </p:sp>
      <p:sp>
        <p:nvSpPr>
          <p:cNvPr id="73730" name="Content Placeholder 2"/>
          <p:cNvSpPr>
            <a:spLocks noGrp="1"/>
          </p:cNvSpPr>
          <p:nvPr>
            <p:ph sz="half" idx="1"/>
          </p:nvPr>
        </p:nvSpPr>
        <p:spPr>
          <a:xfrm>
            <a:off x="381000" y="1066800"/>
            <a:ext cx="3962400" cy="5105400"/>
          </a:xfrm>
        </p:spPr>
        <p:txBody>
          <a:bodyPr/>
          <a:lstStyle/>
          <a:p>
            <a:pPr eaLnBrk="1" hangingPunct="1"/>
            <a:r>
              <a:rPr lang="en-US" smtClean="0"/>
              <a:t>Yellow-orange gelatinous mass</a:t>
            </a:r>
          </a:p>
          <a:p>
            <a:pPr eaLnBrk="1" hangingPunct="1"/>
            <a:r>
              <a:rPr lang="en-US" smtClean="0"/>
              <a:t>Up to 4 inches across</a:t>
            </a:r>
          </a:p>
          <a:p>
            <a:pPr eaLnBrk="1" hangingPunct="1"/>
            <a:r>
              <a:rPr lang="en-US" smtClean="0"/>
              <a:t>Solitary or in clusters</a:t>
            </a:r>
          </a:p>
          <a:p>
            <a:pPr eaLnBrk="1" hangingPunct="1"/>
            <a:r>
              <a:rPr lang="en-US" smtClean="0"/>
              <a:t>Found on dead branches, stumps &amp; logs spring-fall</a:t>
            </a:r>
          </a:p>
          <a:p>
            <a:pPr eaLnBrk="1" hangingPunct="1"/>
            <a:r>
              <a:rPr lang="en-US" smtClean="0"/>
              <a:t>Not edible </a:t>
            </a:r>
          </a:p>
        </p:txBody>
      </p:sp>
      <p:sp>
        <p:nvSpPr>
          <p:cNvPr id="73731" name="TextBox 3"/>
          <p:cNvSpPr txBox="1">
            <a:spLocks noChangeArrowheads="1"/>
          </p:cNvSpPr>
          <p:nvPr/>
        </p:nvSpPr>
        <p:spPr bwMode="auto">
          <a:xfrm>
            <a:off x="4800600" y="4572000"/>
            <a:ext cx="2514600"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Photo by: Kerry Wixted </a:t>
            </a:r>
          </a:p>
        </p:txBody>
      </p:sp>
      <p:pic>
        <p:nvPicPr>
          <p:cNvPr id="1026" name="Picture 2" descr="http://farm1.staticflickr.com/194/506742156_24ec2fc51b.jpg"/>
          <p:cNvPicPr>
            <a:picLocks noChangeAspect="1" noChangeArrowheads="1"/>
          </p:cNvPicPr>
          <p:nvPr/>
        </p:nvPicPr>
        <p:blipFill rotWithShape="1">
          <a:blip r:embed="rId3"/>
          <a:srcRect l="6238" r="8616"/>
          <a:stretch/>
        </p:blipFill>
        <p:spPr bwMode="auto">
          <a:xfrm>
            <a:off x="4446588" y="1371600"/>
            <a:ext cx="3503612" cy="3086100"/>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Puffballs, Earthstars &amp; Lookalikes</a:t>
            </a:r>
            <a:endParaRPr lang="en-US" sz="4000" dirty="0">
              <a:solidFill>
                <a:schemeClr val="tx2">
                  <a:lumMod val="75000"/>
                </a:schemeClr>
              </a:solidFill>
            </a:endParaRPr>
          </a:p>
        </p:txBody>
      </p:sp>
      <p:sp>
        <p:nvSpPr>
          <p:cNvPr id="75778" name="Content Placeholder 2"/>
          <p:cNvSpPr>
            <a:spLocks noGrp="1"/>
          </p:cNvSpPr>
          <p:nvPr>
            <p:ph sz="half" idx="1"/>
          </p:nvPr>
        </p:nvSpPr>
        <p:spPr>
          <a:xfrm>
            <a:off x="381000" y="1066800"/>
            <a:ext cx="4191000" cy="5181600"/>
          </a:xfrm>
        </p:spPr>
        <p:txBody>
          <a:bodyPr/>
          <a:lstStyle/>
          <a:p>
            <a:pPr eaLnBrk="1" hangingPunct="1"/>
            <a:r>
              <a:rPr lang="en-US" smtClean="0"/>
              <a:t>Produce spores within enclosed outer wall (</a:t>
            </a:r>
            <a:r>
              <a:rPr lang="en-US" b="1" smtClean="0"/>
              <a:t>peridium</a:t>
            </a:r>
            <a:r>
              <a:rPr lang="en-US" smtClean="0"/>
              <a:t>) or spore case</a:t>
            </a:r>
          </a:p>
          <a:p>
            <a:pPr eaLnBrk="1" hangingPunct="1"/>
            <a:r>
              <a:rPr lang="en-US" smtClean="0"/>
              <a:t>Puffballs typically spherical to pear- shaped</a:t>
            </a:r>
          </a:p>
          <a:p>
            <a:pPr eaLnBrk="1" hangingPunct="1"/>
            <a:r>
              <a:rPr lang="en-US" smtClean="0"/>
              <a:t>Outer layer of earthstar peridium splits into ray-like segments</a:t>
            </a:r>
          </a:p>
        </p:txBody>
      </p:sp>
      <p:pic>
        <p:nvPicPr>
          <p:cNvPr id="10242" name="Picture 2" descr="http://farm4.staticflickr.com/3724/11556102284_fa4754ba2d.jpg"/>
          <p:cNvPicPr>
            <a:picLocks noChangeAspect="1" noChangeArrowheads="1"/>
          </p:cNvPicPr>
          <p:nvPr/>
        </p:nvPicPr>
        <p:blipFill>
          <a:blip r:embed="rId3" cstate="print">
            <a:extLst/>
          </a:blip>
          <a:srcRect/>
          <a:stretch>
            <a:fillRect/>
          </a:stretch>
        </p:blipFill>
        <p:spPr bwMode="auto">
          <a:xfrm>
            <a:off x="4602480" y="914400"/>
            <a:ext cx="3676650" cy="4762500"/>
          </a:xfrm>
          <a:prstGeom prst="rect">
            <a:avLst/>
          </a:prstGeom>
          <a:ln>
            <a:noFill/>
          </a:ln>
          <a:effectLst>
            <a:softEdge rad="112500"/>
          </a:effectLst>
          <a:extLst/>
        </p:spPr>
      </p:pic>
      <p:sp>
        <p:nvSpPr>
          <p:cNvPr id="75780" name="TextBox 4"/>
          <p:cNvSpPr txBox="1">
            <a:spLocks noChangeArrowheads="1"/>
          </p:cNvSpPr>
          <p:nvPr/>
        </p:nvSpPr>
        <p:spPr bwMode="auto">
          <a:xfrm>
            <a:off x="4824413" y="5676900"/>
            <a:ext cx="3176587"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Earthstar by Hoarybat, Flickr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washingtonpost.com/wp-srv/special/metro/urban-jungle/images/puffball.jpg"/>
          <p:cNvPicPr>
            <a:picLocks noChangeAspect="1" noChangeArrowheads="1"/>
          </p:cNvPicPr>
          <p:nvPr/>
        </p:nvPicPr>
        <p:blipFill>
          <a:blip r:embed="rId3" cstate="print">
            <a:extLst/>
          </a:blip>
          <a:srcRect/>
          <a:stretch>
            <a:fillRect/>
          </a:stretch>
        </p:blipFill>
        <p:spPr bwMode="auto">
          <a:xfrm>
            <a:off x="4900742" y="3581400"/>
            <a:ext cx="2443451" cy="3133726"/>
          </a:xfrm>
          <a:prstGeom prst="rect">
            <a:avLst/>
          </a:prstGeom>
          <a:ln>
            <a:noFill/>
          </a:ln>
          <a:effectLst>
            <a:softEdge rad="112500"/>
          </a:effectLst>
          <a:extLst/>
        </p:spPr>
      </p:pic>
      <p:sp>
        <p:nvSpPr>
          <p:cNvPr id="2" name="Title 1"/>
          <p:cNvSpPr>
            <a:spLocks noGrp="1"/>
          </p:cNvSpPr>
          <p:nvPr>
            <p:ph type="title"/>
          </p:nvPr>
        </p:nvSpPr>
        <p:spPr>
          <a:xfrm>
            <a:off x="20638" y="152400"/>
            <a:ext cx="8686800" cy="685800"/>
          </a:xfrm>
        </p:spPr>
        <p:txBody>
          <a:bodyPr wrap="square" numCol="1" anchorCtr="0" compatLnSpc="1">
            <a:prstTxWarp prst="textNoShape">
              <a:avLst/>
            </a:prstTxWarp>
          </a:bodyPr>
          <a:lstStyle/>
          <a:p>
            <a:pPr eaLnBrk="1" hangingPunct="1">
              <a:defRPr/>
            </a:pPr>
            <a:r>
              <a:rPr lang="en-US" sz="3200" b="1" dirty="0" smtClean="0">
                <a:solidFill>
                  <a:srgbClr val="17375E"/>
                </a:solidFill>
              </a:rPr>
              <a:t>Purple-</a:t>
            </a:r>
            <a:r>
              <a:rPr lang="en-US" sz="3200" b="1" dirty="0" err="1" smtClean="0">
                <a:solidFill>
                  <a:srgbClr val="17375E"/>
                </a:solidFill>
              </a:rPr>
              <a:t>spored</a:t>
            </a:r>
            <a:r>
              <a:rPr lang="en-US" sz="3200" b="1" dirty="0" smtClean="0">
                <a:solidFill>
                  <a:srgbClr val="17375E"/>
                </a:solidFill>
              </a:rPr>
              <a:t> Puffball </a:t>
            </a:r>
            <a:r>
              <a:rPr lang="en-US" sz="3200" dirty="0" smtClean="0">
                <a:solidFill>
                  <a:srgbClr val="17375E"/>
                </a:solidFill>
              </a:rPr>
              <a:t>(</a:t>
            </a:r>
            <a:r>
              <a:rPr lang="en-US" sz="3200" i="1" dirty="0" err="1" smtClean="0"/>
              <a:t>Calvatia</a:t>
            </a:r>
            <a:r>
              <a:rPr lang="en-US" sz="3200" i="1" dirty="0" smtClean="0"/>
              <a:t> </a:t>
            </a:r>
            <a:r>
              <a:rPr lang="en-US" sz="3200" i="1" dirty="0" err="1" smtClean="0"/>
              <a:t>cynthiformis</a:t>
            </a:r>
            <a:r>
              <a:rPr lang="en-US" sz="3200" dirty="0" smtClean="0">
                <a:solidFill>
                  <a:srgbClr val="17375E"/>
                </a:solidFill>
              </a:rPr>
              <a:t>)</a:t>
            </a:r>
          </a:p>
        </p:txBody>
      </p:sp>
      <p:sp>
        <p:nvSpPr>
          <p:cNvPr id="77827" name="Content Placeholder 2"/>
          <p:cNvSpPr>
            <a:spLocks noGrp="1"/>
          </p:cNvSpPr>
          <p:nvPr>
            <p:ph sz="half" idx="1"/>
          </p:nvPr>
        </p:nvSpPr>
        <p:spPr>
          <a:xfrm>
            <a:off x="381000" y="1066800"/>
            <a:ext cx="3962400" cy="5105400"/>
          </a:xfrm>
        </p:spPr>
        <p:txBody>
          <a:bodyPr/>
          <a:lstStyle/>
          <a:p>
            <a:pPr eaLnBrk="1" hangingPunct="1"/>
            <a:r>
              <a:rPr lang="en-US" smtClean="0"/>
              <a:t>2.5-7 inches broad</a:t>
            </a:r>
          </a:p>
          <a:p>
            <a:pPr eaLnBrk="1" hangingPunct="1"/>
            <a:r>
              <a:rPr lang="en-US" smtClean="0"/>
              <a:t>Globose or pear-shaped</a:t>
            </a:r>
          </a:p>
          <a:p>
            <a:pPr eaLnBrk="1" hangingPunct="1"/>
            <a:r>
              <a:rPr lang="en-US" smtClean="0"/>
              <a:t>White-pale brown when young &amp; dark brown when aged</a:t>
            </a:r>
          </a:p>
          <a:p>
            <a:pPr eaLnBrk="1" hangingPunct="1"/>
            <a:r>
              <a:rPr lang="en-US" smtClean="0"/>
              <a:t>Solitary or in groups</a:t>
            </a:r>
          </a:p>
          <a:p>
            <a:pPr eaLnBrk="1" hangingPunct="1"/>
            <a:r>
              <a:rPr lang="en-US" smtClean="0"/>
              <a:t>Open, grassy areas</a:t>
            </a:r>
          </a:p>
          <a:p>
            <a:pPr eaLnBrk="1" hangingPunct="1"/>
            <a:r>
              <a:rPr lang="en-US" smtClean="0"/>
              <a:t>Edible when young (&amp; white inside)</a:t>
            </a:r>
          </a:p>
          <a:p>
            <a:pPr eaLnBrk="1" hangingPunct="1"/>
            <a:endParaRPr lang="en-US" smtClean="0"/>
          </a:p>
        </p:txBody>
      </p:sp>
      <p:sp>
        <p:nvSpPr>
          <p:cNvPr id="77828" name="TextBox 3"/>
          <p:cNvSpPr txBox="1">
            <a:spLocks noChangeArrowheads="1"/>
          </p:cNvSpPr>
          <p:nvPr/>
        </p:nvSpPr>
        <p:spPr bwMode="auto">
          <a:xfrm rot="-5400000">
            <a:off x="7053263" y="2398712"/>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Photos by: Richard Orr</a:t>
            </a:r>
          </a:p>
        </p:txBody>
      </p:sp>
      <p:pic>
        <p:nvPicPr>
          <p:cNvPr id="16386" name="Picture 2" descr="http://farm5.staticflickr.com/4150/5080988094_3102e59135.jpg"/>
          <p:cNvPicPr>
            <a:picLocks noChangeAspect="1" noChangeArrowheads="1"/>
          </p:cNvPicPr>
          <p:nvPr/>
        </p:nvPicPr>
        <p:blipFill>
          <a:blip r:embed="rId4" cstate="print">
            <a:extLst/>
          </a:blip>
          <a:srcRect/>
          <a:stretch>
            <a:fillRect/>
          </a:stretch>
        </p:blipFill>
        <p:spPr bwMode="auto">
          <a:xfrm>
            <a:off x="4102999" y="1191576"/>
            <a:ext cx="4038939" cy="2722246"/>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Cup Fungi &amp; Bird’s Nest Fungi</a:t>
            </a:r>
            <a:endParaRPr lang="en-US" sz="4000" dirty="0">
              <a:solidFill>
                <a:schemeClr val="tx2">
                  <a:lumMod val="75000"/>
                </a:schemeClr>
              </a:solidFill>
            </a:endParaRPr>
          </a:p>
        </p:txBody>
      </p:sp>
      <p:sp>
        <p:nvSpPr>
          <p:cNvPr id="3" name="Content Placeholder 2"/>
          <p:cNvSpPr>
            <a:spLocks noGrp="1"/>
          </p:cNvSpPr>
          <p:nvPr>
            <p:ph sz="half" idx="1"/>
          </p:nvPr>
        </p:nvSpPr>
        <p:spPr>
          <a:xfrm>
            <a:off x="381000" y="1066800"/>
            <a:ext cx="4038600" cy="5410200"/>
          </a:xfrm>
        </p:spPr>
        <p:txBody>
          <a:bodyPr rtlCol="0">
            <a:normAutofit lnSpcReduction="10000"/>
          </a:bodyPr>
          <a:lstStyle/>
          <a:p>
            <a:pPr eaLnBrk="1" fontAlgn="auto" hangingPunct="1">
              <a:spcAft>
                <a:spcPts val="0"/>
              </a:spcAft>
              <a:buFont typeface="Arial" pitchFamily="34" charset="0"/>
              <a:buChar char="•"/>
              <a:defRPr/>
            </a:pPr>
            <a:r>
              <a:rPr lang="en-US" dirty="0" smtClean="0"/>
              <a:t>Shaped </a:t>
            </a:r>
            <a:r>
              <a:rPr lang="en-US" dirty="0"/>
              <a:t>more or less like cups, saucers, or </a:t>
            </a:r>
            <a:r>
              <a:rPr lang="en-US" dirty="0" smtClean="0"/>
              <a:t>goblets</a:t>
            </a:r>
          </a:p>
          <a:p>
            <a:pPr eaLnBrk="1" fontAlgn="auto" hangingPunct="1">
              <a:spcAft>
                <a:spcPts val="0"/>
              </a:spcAft>
              <a:buFont typeface="Arial" pitchFamily="34" charset="0"/>
              <a:buChar char="•"/>
              <a:defRPr/>
            </a:pPr>
            <a:r>
              <a:rPr lang="en-US" dirty="0" smtClean="0"/>
              <a:t>To ID, examine:</a:t>
            </a:r>
          </a:p>
          <a:p>
            <a:pPr marL="640080" lvl="1" eaLnBrk="1" fontAlgn="auto" hangingPunct="1">
              <a:spcAft>
                <a:spcPts val="0"/>
              </a:spcAft>
              <a:buFont typeface="Arial" pitchFamily="34" charset="0"/>
              <a:buChar char="•"/>
              <a:defRPr/>
            </a:pPr>
            <a:r>
              <a:rPr lang="en-US" dirty="0"/>
              <a:t>U</a:t>
            </a:r>
            <a:r>
              <a:rPr lang="en-US" dirty="0" smtClean="0"/>
              <a:t>pper </a:t>
            </a:r>
            <a:r>
              <a:rPr lang="en-US" dirty="0"/>
              <a:t>surface of the </a:t>
            </a:r>
            <a:r>
              <a:rPr lang="en-US" dirty="0" smtClean="0"/>
              <a:t>cup</a:t>
            </a:r>
          </a:p>
          <a:p>
            <a:pPr marL="640080" lvl="1" eaLnBrk="1" fontAlgn="auto" hangingPunct="1">
              <a:spcAft>
                <a:spcPts val="0"/>
              </a:spcAft>
              <a:buFont typeface="Arial" pitchFamily="34" charset="0"/>
              <a:buChar char="•"/>
              <a:defRPr/>
            </a:pPr>
            <a:r>
              <a:rPr lang="en-US" dirty="0" smtClean="0"/>
              <a:t>Margin (looking </a:t>
            </a:r>
            <a:r>
              <a:rPr lang="en-US" dirty="0"/>
              <a:t>for tiny hairs or </a:t>
            </a:r>
            <a:r>
              <a:rPr lang="en-US" dirty="0" smtClean="0"/>
              <a:t>pustules)</a:t>
            </a:r>
          </a:p>
          <a:p>
            <a:pPr marL="640080" lvl="1" eaLnBrk="1" fontAlgn="auto" hangingPunct="1">
              <a:spcAft>
                <a:spcPts val="0"/>
              </a:spcAft>
              <a:buFont typeface="Arial" pitchFamily="34" charset="0"/>
              <a:buChar char="•"/>
              <a:defRPr/>
            </a:pPr>
            <a:r>
              <a:rPr lang="en-US" dirty="0"/>
              <a:t>U</a:t>
            </a:r>
            <a:r>
              <a:rPr lang="en-US" dirty="0" smtClean="0"/>
              <a:t>ndersurface </a:t>
            </a:r>
            <a:r>
              <a:rPr lang="en-US" dirty="0"/>
              <a:t>(the sterile "</a:t>
            </a:r>
            <a:r>
              <a:rPr lang="en-US" dirty="0" err="1"/>
              <a:t>excipular</a:t>
            </a:r>
            <a:r>
              <a:rPr lang="en-US" dirty="0"/>
              <a:t> surface</a:t>
            </a:r>
            <a:r>
              <a:rPr lang="en-US" dirty="0" smtClean="0"/>
              <a:t>")</a:t>
            </a:r>
          </a:p>
          <a:p>
            <a:pPr marL="640080" lvl="1" eaLnBrk="1" fontAlgn="auto" hangingPunct="1">
              <a:spcAft>
                <a:spcPts val="0"/>
              </a:spcAft>
              <a:buFont typeface="Arial" pitchFamily="34" charset="0"/>
              <a:buChar char="•"/>
              <a:defRPr/>
            </a:pPr>
            <a:r>
              <a:rPr lang="en-US" dirty="0"/>
              <a:t>S</a:t>
            </a:r>
            <a:r>
              <a:rPr lang="en-US" dirty="0" smtClean="0"/>
              <a:t>tem </a:t>
            </a:r>
            <a:r>
              <a:rPr lang="en-US" dirty="0"/>
              <a:t>or pseudo-stem </a:t>
            </a:r>
            <a:endParaRPr lang="en-US" dirty="0" smtClean="0"/>
          </a:p>
          <a:p>
            <a:pPr marL="640080" lvl="1" eaLnBrk="1" fontAlgn="auto" hangingPunct="1">
              <a:spcAft>
                <a:spcPts val="0"/>
              </a:spcAft>
              <a:buFont typeface="Arial" pitchFamily="34" charset="0"/>
              <a:buChar char="•"/>
              <a:defRPr/>
            </a:pPr>
            <a:r>
              <a:rPr lang="en-US" dirty="0" smtClean="0"/>
              <a:t>Flesh</a:t>
            </a:r>
          </a:p>
          <a:p>
            <a:pPr eaLnBrk="1" fontAlgn="auto" hangingPunct="1">
              <a:spcAft>
                <a:spcPts val="0"/>
              </a:spcAft>
              <a:buFont typeface="Arial" pitchFamily="34" charset="0"/>
              <a:buChar char="•"/>
              <a:defRPr/>
            </a:pPr>
            <a:r>
              <a:rPr lang="en-US" dirty="0" smtClean="0"/>
              <a:t>Bird’s Nest not related to cup fungi</a:t>
            </a:r>
          </a:p>
        </p:txBody>
      </p:sp>
      <p:pic>
        <p:nvPicPr>
          <p:cNvPr id="17410" name="Picture 2" descr="http://farm3.staticflickr.com/2303/2414055517_becd099a25.jpg"/>
          <p:cNvPicPr>
            <a:picLocks noChangeAspect="1" noChangeArrowheads="1"/>
          </p:cNvPicPr>
          <p:nvPr/>
        </p:nvPicPr>
        <p:blipFill rotWithShape="1">
          <a:blip r:embed="rId3" cstate="print">
            <a:extLst/>
          </a:blip>
          <a:srcRect l="11032" t="4569" r="10754" b="16105"/>
          <a:stretch/>
        </p:blipFill>
        <p:spPr bwMode="auto">
          <a:xfrm>
            <a:off x="4571999" y="838200"/>
            <a:ext cx="3724978" cy="3022332"/>
          </a:xfrm>
          <a:prstGeom prst="rect">
            <a:avLst/>
          </a:prstGeom>
          <a:ln>
            <a:noFill/>
          </a:ln>
          <a:effectLst>
            <a:softEdge rad="112500"/>
          </a:effectLst>
          <a:extLst/>
        </p:spPr>
      </p:pic>
      <p:sp>
        <p:nvSpPr>
          <p:cNvPr id="79876" name="TextBox 4"/>
          <p:cNvSpPr txBox="1">
            <a:spLocks noChangeArrowheads="1"/>
          </p:cNvSpPr>
          <p:nvPr/>
        </p:nvSpPr>
        <p:spPr bwMode="auto">
          <a:xfrm>
            <a:off x="4846638" y="3840163"/>
            <a:ext cx="3176587"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Scarlet Elf Cup by Kerry Wixted </a:t>
            </a:r>
          </a:p>
        </p:txBody>
      </p:sp>
      <p:pic>
        <p:nvPicPr>
          <p:cNvPr id="17412" name="Picture 4" descr="http://farm4.staticflickr.com/3400/3626392354_155675153a.jpg"/>
          <p:cNvPicPr>
            <a:picLocks noChangeAspect="1" noChangeArrowheads="1"/>
          </p:cNvPicPr>
          <p:nvPr/>
        </p:nvPicPr>
        <p:blipFill rotWithShape="1">
          <a:blip r:embed="rId4" cstate="print">
            <a:extLst/>
          </a:blip>
          <a:srcRect l="25061" t="19447" b="20118"/>
          <a:stretch/>
        </p:blipFill>
        <p:spPr bwMode="auto">
          <a:xfrm>
            <a:off x="4650004" y="4165100"/>
            <a:ext cx="3568967" cy="2158698"/>
          </a:xfrm>
          <a:prstGeom prst="rect">
            <a:avLst/>
          </a:prstGeom>
          <a:ln>
            <a:noFill/>
          </a:ln>
          <a:effectLst>
            <a:softEdge rad="112500"/>
          </a:effectLst>
          <a:extLst/>
        </p:spPr>
      </p:pic>
      <p:sp>
        <p:nvSpPr>
          <p:cNvPr id="79878" name="TextBox 6"/>
          <p:cNvSpPr txBox="1">
            <a:spLocks noChangeArrowheads="1"/>
          </p:cNvSpPr>
          <p:nvPr/>
        </p:nvSpPr>
        <p:spPr bwMode="auto">
          <a:xfrm>
            <a:off x="4846638" y="6323013"/>
            <a:ext cx="3176587"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Hairy Rubber Cup by Kerry Wixted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Bird’s Nest </a:t>
            </a:r>
            <a:r>
              <a:rPr lang="en-US" sz="3600" dirty="0" smtClean="0">
                <a:solidFill>
                  <a:schemeClr val="tx2">
                    <a:lumMod val="75000"/>
                  </a:schemeClr>
                </a:solidFill>
              </a:rPr>
              <a:t>(</a:t>
            </a:r>
            <a:r>
              <a:rPr lang="en-US" sz="3600" i="1" dirty="0" err="1"/>
              <a:t>Crucibulum</a:t>
            </a:r>
            <a:r>
              <a:rPr lang="en-US" sz="3600" i="1" dirty="0"/>
              <a:t> </a:t>
            </a:r>
            <a:r>
              <a:rPr lang="en-US" sz="3600" i="1" dirty="0" err="1" smtClean="0"/>
              <a:t>laevis</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¼ - 3/8 inches high and wide</a:t>
            </a:r>
          </a:p>
          <a:p>
            <a:pPr eaLnBrk="1" fontAlgn="auto" hangingPunct="1">
              <a:spcAft>
                <a:spcPts val="0"/>
              </a:spcAft>
              <a:buFont typeface="Arial" pitchFamily="34" charset="0"/>
              <a:buChar char="•"/>
              <a:defRPr/>
            </a:pPr>
            <a:r>
              <a:rPr lang="en-US" dirty="0" smtClean="0"/>
              <a:t>Barrel-shaped, tapering toward base, becoming cup-like at maturity when lid disintegrates to reveal numerous spore-bearing “eggs”</a:t>
            </a:r>
          </a:p>
          <a:p>
            <a:pPr eaLnBrk="1" fontAlgn="auto" hangingPunct="1">
              <a:spcAft>
                <a:spcPts val="0"/>
              </a:spcAft>
              <a:buFont typeface="Arial" pitchFamily="34" charset="0"/>
              <a:buChar char="•"/>
              <a:defRPr/>
            </a:pPr>
            <a:r>
              <a:rPr lang="en-US" dirty="0" smtClean="0"/>
              <a:t>Typically in clusters on a variety of organic substrates such as twigs, compost, </a:t>
            </a:r>
            <a:r>
              <a:rPr lang="en-US" dirty="0" err="1" smtClean="0"/>
              <a:t>etc</a:t>
            </a:r>
            <a:r>
              <a:rPr lang="en-US" dirty="0" smtClean="0"/>
              <a:t> </a:t>
            </a:r>
          </a:p>
          <a:p>
            <a:pPr eaLnBrk="1" fontAlgn="auto" hangingPunct="1">
              <a:spcAft>
                <a:spcPts val="0"/>
              </a:spcAft>
              <a:buFont typeface="Arial" pitchFamily="34" charset="0"/>
              <a:buChar char="•"/>
              <a:defRPr/>
            </a:pPr>
            <a:r>
              <a:rPr lang="en-US" dirty="0" smtClean="0"/>
              <a:t>Not edible</a:t>
            </a:r>
            <a:endParaRPr lang="en-US" dirty="0"/>
          </a:p>
        </p:txBody>
      </p:sp>
      <p:sp>
        <p:nvSpPr>
          <p:cNvPr id="81923" name="TextBox 3"/>
          <p:cNvSpPr txBox="1">
            <a:spLocks noChangeArrowheads="1"/>
          </p:cNvSpPr>
          <p:nvPr/>
        </p:nvSpPr>
        <p:spPr bwMode="auto">
          <a:xfrm rot="-5400000">
            <a:off x="6745288" y="2509837"/>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Photos by: Richard Orr</a:t>
            </a:r>
          </a:p>
        </p:txBody>
      </p:sp>
      <p:pic>
        <p:nvPicPr>
          <p:cNvPr id="15362" name="Picture 2" descr="http://farm6.staticflickr.com/5328/9304748738_c6101a32c2.jpg"/>
          <p:cNvPicPr>
            <a:picLocks noChangeAspect="1" noChangeArrowheads="1"/>
          </p:cNvPicPr>
          <p:nvPr/>
        </p:nvPicPr>
        <p:blipFill rotWithShape="1">
          <a:blip r:embed="rId3" cstate="print">
            <a:extLst/>
          </a:blip>
          <a:srcRect l="18144" r="24869"/>
          <a:stretch/>
        </p:blipFill>
        <p:spPr bwMode="auto">
          <a:xfrm>
            <a:off x="4885045" y="830353"/>
            <a:ext cx="2994360" cy="3667600"/>
          </a:xfrm>
          <a:prstGeom prst="rect">
            <a:avLst/>
          </a:prstGeom>
          <a:ln>
            <a:noFill/>
          </a:ln>
          <a:effectLst>
            <a:softEdge rad="112500"/>
          </a:effectLst>
          <a:extLst/>
        </p:spPr>
      </p:pic>
      <p:pic>
        <p:nvPicPr>
          <p:cNvPr id="15364" name="Picture 4" descr="http://farm6.staticflickr.com/5235/5844541925_f3afc604c5.jpg"/>
          <p:cNvPicPr>
            <a:picLocks noChangeAspect="1" noChangeArrowheads="1"/>
          </p:cNvPicPr>
          <p:nvPr/>
        </p:nvPicPr>
        <p:blipFill rotWithShape="1">
          <a:blip r:embed="rId4" cstate="print">
            <a:extLst/>
          </a:blip>
          <a:srcRect l="8579" r="18705"/>
          <a:stretch/>
        </p:blipFill>
        <p:spPr bwMode="auto">
          <a:xfrm>
            <a:off x="4372583" y="3657600"/>
            <a:ext cx="2963323" cy="275487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Morels, False Morels &amp; Elfin Saddles</a:t>
            </a:r>
            <a:endParaRPr lang="en-US" sz="3600" dirty="0">
              <a:solidFill>
                <a:schemeClr val="tx2">
                  <a:lumMod val="75000"/>
                </a:schemeClr>
              </a:solidFill>
            </a:endParaRPr>
          </a:p>
        </p:txBody>
      </p:sp>
      <p:sp>
        <p:nvSpPr>
          <p:cNvPr id="83970" name="Content Placeholder 2"/>
          <p:cNvSpPr>
            <a:spLocks noGrp="1"/>
          </p:cNvSpPr>
          <p:nvPr>
            <p:ph sz="half" idx="1"/>
          </p:nvPr>
        </p:nvSpPr>
        <p:spPr>
          <a:xfrm>
            <a:off x="381000" y="1066800"/>
            <a:ext cx="3962400" cy="5105400"/>
          </a:xfrm>
        </p:spPr>
        <p:txBody>
          <a:bodyPr/>
          <a:lstStyle/>
          <a:p>
            <a:pPr eaLnBrk="1" hangingPunct="1"/>
            <a:r>
              <a:rPr lang="en-US" smtClean="0"/>
              <a:t>Group contains edible &amp; poisonous mushrooms</a:t>
            </a:r>
          </a:p>
          <a:p>
            <a:pPr eaLnBrk="1" hangingPunct="1"/>
            <a:r>
              <a:rPr lang="en-US" smtClean="0"/>
              <a:t>Most species fruit from late March to early May</a:t>
            </a:r>
          </a:p>
        </p:txBody>
      </p:sp>
      <p:sp>
        <p:nvSpPr>
          <p:cNvPr id="83971" name="TextBox 3"/>
          <p:cNvSpPr txBox="1">
            <a:spLocks noChangeArrowheads="1"/>
          </p:cNvSpPr>
          <p:nvPr/>
        </p:nvSpPr>
        <p:spPr bwMode="auto">
          <a:xfrm rot="-5400000">
            <a:off x="6669088" y="3008312"/>
            <a:ext cx="2514600" cy="307975"/>
          </a:xfrm>
          <a:prstGeom prst="rect">
            <a:avLst/>
          </a:prstGeom>
          <a:noFill/>
          <a:ln w="9525">
            <a:noFill/>
            <a:miter lim="800000"/>
            <a:headEnd/>
            <a:tailEnd/>
          </a:ln>
        </p:spPr>
        <p:txBody>
          <a:bodyPr>
            <a:spAutoFit/>
          </a:bodyPr>
          <a:lstStyle/>
          <a:p>
            <a:r>
              <a:rPr lang="en-US" sz="1400" i="1">
                <a:solidFill>
                  <a:srgbClr val="2F2B20"/>
                </a:solidFill>
                <a:latin typeface="Calibri" pitchFamily="34" charset="0"/>
              </a:rPr>
              <a:t>Photo by: Kerry Wixted</a:t>
            </a:r>
          </a:p>
        </p:txBody>
      </p:sp>
      <p:pic>
        <p:nvPicPr>
          <p:cNvPr id="7170" name="Picture 2" descr="http://farm4.staticflickr.com/3334/3480934801_0a206cdc47.jpg"/>
          <p:cNvPicPr>
            <a:picLocks noChangeAspect="1" noChangeArrowheads="1"/>
          </p:cNvPicPr>
          <p:nvPr/>
        </p:nvPicPr>
        <p:blipFill>
          <a:blip r:embed="rId3" cstate="print">
            <a:extLst/>
          </a:blip>
          <a:srcRect/>
          <a:stretch>
            <a:fillRect/>
          </a:stretch>
        </p:blipFill>
        <p:spPr bwMode="auto">
          <a:xfrm>
            <a:off x="4354414" y="838200"/>
            <a:ext cx="3571875" cy="47625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Black Morel </a:t>
            </a:r>
            <a:r>
              <a:rPr lang="en-US" sz="3600" dirty="0" smtClean="0">
                <a:solidFill>
                  <a:schemeClr val="tx2">
                    <a:lumMod val="75000"/>
                  </a:schemeClr>
                </a:solidFill>
              </a:rPr>
              <a:t>(</a:t>
            </a:r>
            <a:r>
              <a:rPr lang="en-US" sz="3600" i="1" dirty="0" err="1" smtClean="0"/>
              <a:t>Morchella</a:t>
            </a:r>
            <a:r>
              <a:rPr lang="en-US" sz="3600" i="1" dirty="0" smtClean="0"/>
              <a:t> </a:t>
            </a:r>
            <a:r>
              <a:rPr lang="en-US" sz="3600" i="1" dirty="0" err="1" smtClean="0"/>
              <a:t>elata</a:t>
            </a:r>
            <a:r>
              <a:rPr lang="en-US" sz="3600" dirty="0" smtClean="0">
                <a:solidFill>
                  <a:schemeClr val="tx2">
                    <a:lumMod val="75000"/>
                  </a:schemeClr>
                </a:solidFill>
              </a:rPr>
              <a:t>)</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Up to 6 inches tall</a:t>
            </a:r>
          </a:p>
          <a:p>
            <a:pPr eaLnBrk="1" fontAlgn="auto" hangingPunct="1">
              <a:spcAft>
                <a:spcPts val="0"/>
              </a:spcAft>
              <a:buFont typeface="Arial" pitchFamily="34" charset="0"/>
              <a:buChar char="•"/>
              <a:defRPr/>
            </a:pPr>
            <a:r>
              <a:rPr lang="en-US" dirty="0" smtClean="0"/>
              <a:t>Conical, pitted head on long stalk; head honeycombed with dark brown pits</a:t>
            </a:r>
          </a:p>
          <a:p>
            <a:pPr eaLnBrk="1" fontAlgn="auto" hangingPunct="1">
              <a:spcAft>
                <a:spcPts val="0"/>
              </a:spcAft>
              <a:buFont typeface="Arial" pitchFamily="34" charset="0"/>
              <a:buChar char="•"/>
              <a:defRPr/>
            </a:pPr>
            <a:r>
              <a:rPr lang="en-US" dirty="0" smtClean="0"/>
              <a:t>Usually gregarious on ground in woods near trees in more open areas</a:t>
            </a:r>
          </a:p>
          <a:p>
            <a:pPr eaLnBrk="1" fontAlgn="auto" hangingPunct="1">
              <a:spcAft>
                <a:spcPts val="0"/>
              </a:spcAft>
              <a:buFont typeface="Arial" pitchFamily="34" charset="0"/>
              <a:buChar char="•"/>
              <a:defRPr/>
            </a:pPr>
            <a:r>
              <a:rPr lang="en-US" dirty="0" smtClean="0"/>
              <a:t>Similar to Common Morel (</a:t>
            </a:r>
            <a:r>
              <a:rPr lang="en-US" i="1" dirty="0" err="1" smtClean="0"/>
              <a:t>Morchella</a:t>
            </a:r>
            <a:r>
              <a:rPr lang="en-US" i="1" dirty="0" smtClean="0"/>
              <a:t> </a:t>
            </a:r>
            <a:r>
              <a:rPr lang="en-US" i="1" dirty="0" err="1" smtClean="0"/>
              <a:t>esculenta</a:t>
            </a:r>
            <a:r>
              <a:rPr lang="en-US" dirty="0" smtClean="0"/>
              <a:t>) which is tan to yellow-brown</a:t>
            </a:r>
          </a:p>
          <a:p>
            <a:pPr eaLnBrk="1" fontAlgn="auto" hangingPunct="1">
              <a:spcAft>
                <a:spcPts val="0"/>
              </a:spcAft>
              <a:buFont typeface="Arial" pitchFamily="34" charset="0"/>
              <a:buChar char="•"/>
              <a:defRPr/>
            </a:pPr>
            <a:r>
              <a:rPr lang="en-US" dirty="0" smtClean="0"/>
              <a:t>Edible when cooked</a:t>
            </a:r>
            <a:endParaRPr lang="en-US" dirty="0"/>
          </a:p>
        </p:txBody>
      </p:sp>
      <p:pic>
        <p:nvPicPr>
          <p:cNvPr id="11266" name="Picture 2" descr="Morchella elata"/>
          <p:cNvPicPr>
            <a:picLocks noChangeAspect="1" noChangeArrowheads="1"/>
          </p:cNvPicPr>
          <p:nvPr/>
        </p:nvPicPr>
        <p:blipFill>
          <a:blip r:embed="rId3" cstate="print">
            <a:extLst/>
          </a:blip>
          <a:srcRect/>
          <a:stretch>
            <a:fillRect/>
          </a:stretch>
        </p:blipFill>
        <p:spPr bwMode="auto">
          <a:xfrm>
            <a:off x="4361230" y="1131650"/>
            <a:ext cx="3793787" cy="3962841"/>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28600"/>
            <a:ext cx="8458200" cy="685800"/>
          </a:xfrm>
        </p:spPr>
        <p:txBody>
          <a:bodyPr/>
          <a:lstStyle/>
          <a:p>
            <a:pPr eaLnBrk="1" fontAlgn="auto" hangingPunct="1">
              <a:spcAft>
                <a:spcPts val="0"/>
              </a:spcAft>
              <a:defRPr/>
            </a:pPr>
            <a:r>
              <a:rPr lang="en-US" sz="3600" b="1" dirty="0" smtClean="0">
                <a:solidFill>
                  <a:schemeClr val="tx2">
                    <a:lumMod val="75000"/>
                  </a:schemeClr>
                </a:solidFill>
              </a:rPr>
              <a:t>Formerly Known as Fungi: </a:t>
            </a:r>
            <a:r>
              <a:rPr lang="en-US" sz="3600" b="1" dirty="0" err="1" smtClean="0">
                <a:solidFill>
                  <a:schemeClr val="tx2">
                    <a:lumMod val="75000"/>
                  </a:schemeClr>
                </a:solidFill>
              </a:rPr>
              <a:t>Slimemolds</a:t>
            </a:r>
            <a:r>
              <a:rPr lang="en-US" sz="3600" b="1" dirty="0" smtClean="0">
                <a:solidFill>
                  <a:schemeClr val="tx2">
                    <a:lumMod val="75000"/>
                  </a:schemeClr>
                </a:solidFill>
              </a:rPr>
              <a:t> </a:t>
            </a:r>
            <a:endParaRPr lang="en-US" sz="3600" dirty="0">
              <a:solidFill>
                <a:schemeClr val="tx2">
                  <a:lumMod val="75000"/>
                </a:schemeClr>
              </a:solidFill>
            </a:endParaRPr>
          </a:p>
        </p:txBody>
      </p:sp>
      <p:sp>
        <p:nvSpPr>
          <p:cNvPr id="88066" name="Content Placeholder 2"/>
          <p:cNvSpPr>
            <a:spLocks noGrp="1"/>
          </p:cNvSpPr>
          <p:nvPr>
            <p:ph sz="half" idx="1"/>
          </p:nvPr>
        </p:nvSpPr>
        <p:spPr>
          <a:xfrm>
            <a:off x="304800" y="1371600"/>
            <a:ext cx="3962400" cy="5105400"/>
          </a:xfrm>
        </p:spPr>
        <p:txBody>
          <a:bodyPr/>
          <a:lstStyle/>
          <a:p>
            <a:pPr eaLnBrk="1" hangingPunct="1"/>
            <a:r>
              <a:rPr lang="en-US" smtClean="0"/>
              <a:t>Now Protists</a:t>
            </a:r>
          </a:p>
          <a:p>
            <a:pPr eaLnBrk="1" hangingPunct="1"/>
            <a:r>
              <a:rPr lang="en-US" smtClean="0"/>
              <a:t>Lack chitin</a:t>
            </a:r>
          </a:p>
          <a:p>
            <a:pPr eaLnBrk="1" hangingPunct="1"/>
            <a:r>
              <a:rPr lang="en-US" smtClean="0"/>
              <a:t>Multinucleate mass of protoplasm (called a </a:t>
            </a:r>
            <a:r>
              <a:rPr lang="en-US" b="1" smtClean="0"/>
              <a:t>plasmodium</a:t>
            </a:r>
            <a:r>
              <a:rPr lang="en-US" smtClean="0"/>
              <a:t>) </a:t>
            </a:r>
          </a:p>
          <a:p>
            <a:pPr eaLnBrk="1" hangingPunct="1"/>
            <a:r>
              <a:rPr lang="en-US" smtClean="0"/>
              <a:t>Produce spores</a:t>
            </a:r>
          </a:p>
          <a:p>
            <a:pPr eaLnBrk="1" hangingPunct="1"/>
            <a:r>
              <a:rPr lang="en-US" smtClean="0"/>
              <a:t>Moves like an amoeba</a:t>
            </a:r>
          </a:p>
          <a:p>
            <a:pPr eaLnBrk="1" hangingPunct="1"/>
            <a:endParaRPr lang="en-US" smtClean="0"/>
          </a:p>
        </p:txBody>
      </p:sp>
      <p:sp>
        <p:nvSpPr>
          <p:cNvPr id="88067" name="TextBox 3"/>
          <p:cNvSpPr txBox="1">
            <a:spLocks noChangeArrowheads="1"/>
          </p:cNvSpPr>
          <p:nvPr/>
        </p:nvSpPr>
        <p:spPr bwMode="auto">
          <a:xfrm>
            <a:off x="4481513" y="4283075"/>
            <a:ext cx="3717925" cy="5238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Dog Vomit (aka Scrambled Egg) Slime mold by KeresH, Wikimedia Commons</a:t>
            </a:r>
          </a:p>
        </p:txBody>
      </p:sp>
      <p:pic>
        <p:nvPicPr>
          <p:cNvPr id="11266" name="Picture 2" descr="File:Yellow slime mold.jpg"/>
          <p:cNvPicPr>
            <a:picLocks noChangeAspect="1" noChangeArrowheads="1"/>
          </p:cNvPicPr>
          <p:nvPr/>
        </p:nvPicPr>
        <p:blipFill>
          <a:blip r:embed="rId3" cstate="print">
            <a:extLst/>
          </a:blip>
          <a:srcRect/>
          <a:stretch>
            <a:fillRect/>
          </a:stretch>
        </p:blipFill>
        <p:spPr bwMode="auto">
          <a:xfrm>
            <a:off x="4267200" y="1219199"/>
            <a:ext cx="4146843" cy="3053113"/>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Lichens</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rtlCol="0">
            <a:normAutofit fontScale="92500"/>
          </a:bodyPr>
          <a:lstStyle/>
          <a:p>
            <a:pPr eaLnBrk="1" fontAlgn="auto" hangingPunct="1">
              <a:spcAft>
                <a:spcPts val="0"/>
              </a:spcAft>
              <a:buFont typeface="Arial" pitchFamily="34" charset="0"/>
              <a:buChar char="•"/>
              <a:defRPr/>
            </a:pPr>
            <a:r>
              <a:rPr lang="en-US" dirty="0" smtClean="0"/>
              <a:t>Association </a:t>
            </a:r>
            <a:r>
              <a:rPr lang="en-US" dirty="0"/>
              <a:t>between a fungus and an alga or </a:t>
            </a:r>
            <a:r>
              <a:rPr lang="en-US" b="1" dirty="0" err="1"/>
              <a:t>cyanobacterium</a:t>
            </a:r>
            <a:r>
              <a:rPr lang="en-US" dirty="0"/>
              <a:t> (blue-green alga</a:t>
            </a:r>
            <a:r>
              <a:rPr lang="en-US" dirty="0" smtClean="0"/>
              <a:t>)</a:t>
            </a:r>
          </a:p>
          <a:p>
            <a:pPr eaLnBrk="1" fontAlgn="auto" hangingPunct="1">
              <a:spcAft>
                <a:spcPts val="0"/>
              </a:spcAft>
              <a:buFont typeface="Arial" pitchFamily="34" charset="0"/>
              <a:buChar char="•"/>
              <a:defRPr/>
            </a:pPr>
            <a:r>
              <a:rPr lang="en-US" dirty="0"/>
              <a:t> </a:t>
            </a:r>
            <a:r>
              <a:rPr lang="en-US" dirty="0" smtClean="0"/>
              <a:t>Under </a:t>
            </a:r>
            <a:r>
              <a:rPr lang="en-US" dirty="0"/>
              <a:t>a </a:t>
            </a:r>
            <a:r>
              <a:rPr lang="en-US" dirty="0" smtClean="0"/>
              <a:t>microscope, </a:t>
            </a:r>
            <a:r>
              <a:rPr lang="en-US" dirty="0"/>
              <a:t>the association is seen to consist of millions of cells of algae (called </a:t>
            </a:r>
            <a:r>
              <a:rPr lang="en-US" dirty="0" smtClean="0"/>
              <a:t>the </a:t>
            </a:r>
            <a:r>
              <a:rPr lang="en-US" b="1" dirty="0" err="1" smtClean="0"/>
              <a:t>phycobiont</a:t>
            </a:r>
            <a:r>
              <a:rPr lang="en-US" dirty="0"/>
              <a:t>) woven into a matrix formed of the filaments of the fungus (called the </a:t>
            </a:r>
            <a:r>
              <a:rPr lang="en-US" b="1" dirty="0" err="1"/>
              <a:t>mycobiont</a:t>
            </a:r>
            <a:r>
              <a:rPr lang="en-US" dirty="0"/>
              <a:t>)</a:t>
            </a:r>
          </a:p>
        </p:txBody>
      </p:sp>
      <p:sp>
        <p:nvSpPr>
          <p:cNvPr id="90115" name="TextBox 3"/>
          <p:cNvSpPr txBox="1">
            <a:spLocks noChangeArrowheads="1"/>
          </p:cNvSpPr>
          <p:nvPr/>
        </p:nvSpPr>
        <p:spPr bwMode="auto">
          <a:xfrm>
            <a:off x="4481513" y="3694113"/>
            <a:ext cx="3717925"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Beard Lichen by Richard Orr</a:t>
            </a:r>
          </a:p>
        </p:txBody>
      </p:sp>
      <p:pic>
        <p:nvPicPr>
          <p:cNvPr id="15362" name="Picture 2" descr="http://farm6.staticflickr.com/5065/5573365553_75071f5af1.jpg"/>
          <p:cNvPicPr>
            <a:picLocks noChangeAspect="1" noChangeArrowheads="1"/>
          </p:cNvPicPr>
          <p:nvPr/>
        </p:nvPicPr>
        <p:blipFill>
          <a:blip r:embed="rId3" cstate="print">
            <a:extLst/>
          </a:blip>
          <a:srcRect/>
          <a:stretch>
            <a:fillRect/>
          </a:stretch>
        </p:blipFill>
        <p:spPr bwMode="auto">
          <a:xfrm>
            <a:off x="4262911" y="228600"/>
            <a:ext cx="3936931" cy="3495996"/>
          </a:xfrm>
          <a:prstGeom prst="rect">
            <a:avLst/>
          </a:prstGeom>
          <a:ln>
            <a:noFill/>
          </a:ln>
          <a:effectLst>
            <a:softEdge rad="112500"/>
          </a:effectLst>
          <a:extLst/>
        </p:spPr>
      </p:pic>
      <p:pic>
        <p:nvPicPr>
          <p:cNvPr id="15364" name="Picture 4" descr="http://farm6.staticflickr.com/5183/5763548882_031f44261c.jpg"/>
          <p:cNvPicPr>
            <a:picLocks noChangeAspect="1" noChangeArrowheads="1"/>
          </p:cNvPicPr>
          <p:nvPr/>
        </p:nvPicPr>
        <p:blipFill>
          <a:blip r:embed="rId4" cstate="print">
            <a:extLst/>
          </a:blip>
          <a:srcRect/>
          <a:stretch>
            <a:fillRect/>
          </a:stretch>
        </p:blipFill>
        <p:spPr bwMode="auto">
          <a:xfrm>
            <a:off x="4343400" y="4001511"/>
            <a:ext cx="3834785" cy="2516204"/>
          </a:xfrm>
          <a:prstGeom prst="rect">
            <a:avLst/>
          </a:prstGeom>
          <a:ln>
            <a:noFill/>
          </a:ln>
          <a:effectLst>
            <a:softEdge rad="112500"/>
          </a:effectLst>
          <a:extLst/>
        </p:spPr>
      </p:pic>
      <p:sp>
        <p:nvSpPr>
          <p:cNvPr id="90118" name="TextBox 7"/>
          <p:cNvSpPr txBox="1">
            <a:spLocks noChangeArrowheads="1"/>
          </p:cNvSpPr>
          <p:nvPr/>
        </p:nvSpPr>
        <p:spPr bwMode="auto">
          <a:xfrm>
            <a:off x="4470400" y="6464300"/>
            <a:ext cx="3717925"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Reindeer Moss (a lichen) by Richard Orr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Fungal Fairy Rings</a:t>
            </a:r>
            <a:endParaRPr lang="en-US" sz="3600" dirty="0">
              <a:solidFill>
                <a:schemeClr val="tx2">
                  <a:lumMod val="75000"/>
                </a:schemeClr>
              </a:solidFill>
            </a:endParaRPr>
          </a:p>
        </p:txBody>
      </p:sp>
      <p:sp>
        <p:nvSpPr>
          <p:cNvPr id="3" name="Content Placeholder 2"/>
          <p:cNvSpPr>
            <a:spLocks noGrp="1"/>
          </p:cNvSpPr>
          <p:nvPr>
            <p:ph sz="half" idx="1"/>
          </p:nvPr>
        </p:nvSpPr>
        <p:spPr>
          <a:xfrm>
            <a:off x="381000" y="1066800"/>
            <a:ext cx="3962400" cy="5105400"/>
          </a:xfrm>
        </p:spPr>
        <p:txBody>
          <a:bodyPr>
            <a:normAutofit/>
          </a:bodyPr>
          <a:lstStyle/>
          <a:p>
            <a:pPr eaLnBrk="1" hangingPunct="1">
              <a:lnSpc>
                <a:spcPct val="90000"/>
              </a:lnSpc>
            </a:pPr>
            <a:r>
              <a:rPr lang="en-US" sz="2600" smtClean="0"/>
              <a:t>Soil-inhabiting Basidiomycetes</a:t>
            </a:r>
          </a:p>
          <a:p>
            <a:pPr eaLnBrk="1" hangingPunct="1">
              <a:lnSpc>
                <a:spcPct val="90000"/>
              </a:lnSpc>
            </a:pPr>
            <a:r>
              <a:rPr lang="en-US" sz="2600" smtClean="0"/>
              <a:t>~50 species</a:t>
            </a:r>
          </a:p>
          <a:p>
            <a:pPr eaLnBrk="1" hangingPunct="1">
              <a:lnSpc>
                <a:spcPct val="90000"/>
              </a:lnSpc>
            </a:pPr>
            <a:r>
              <a:rPr lang="en-US" sz="2600" i="1" smtClean="0"/>
              <a:t>Marasmius oreades</a:t>
            </a:r>
            <a:r>
              <a:rPr lang="en-US" sz="2600" smtClean="0"/>
              <a:t>, </a:t>
            </a:r>
            <a:r>
              <a:rPr lang="en-US" sz="2600" i="1" smtClean="0"/>
              <a:t>Agaricus campestris</a:t>
            </a:r>
            <a:r>
              <a:rPr lang="en-US" sz="2600" smtClean="0"/>
              <a:t>, </a:t>
            </a:r>
            <a:r>
              <a:rPr lang="en-US" sz="2600" i="1" smtClean="0"/>
              <a:t>Lycoperdon</a:t>
            </a:r>
            <a:r>
              <a:rPr lang="en-US" sz="2600" smtClean="0"/>
              <a:t> spp.,and </a:t>
            </a:r>
            <a:r>
              <a:rPr lang="en-US" sz="2600" i="1" smtClean="0"/>
              <a:t>Scleroderma</a:t>
            </a:r>
            <a:r>
              <a:rPr lang="en-US" sz="2600" smtClean="0"/>
              <a:t> spp= most common.</a:t>
            </a:r>
          </a:p>
          <a:p>
            <a:pPr eaLnBrk="1" hangingPunct="1">
              <a:lnSpc>
                <a:spcPct val="90000"/>
              </a:lnSpc>
            </a:pPr>
            <a:r>
              <a:rPr lang="en-US" sz="2600" smtClean="0"/>
              <a:t>Breakdown organic matter in soil; often associated w/ tree roots</a:t>
            </a:r>
          </a:p>
          <a:p>
            <a:pPr eaLnBrk="1" hangingPunct="1">
              <a:lnSpc>
                <a:spcPct val="90000"/>
              </a:lnSpc>
            </a:pPr>
            <a:endParaRPr lang="en-US" sz="2600" smtClean="0"/>
          </a:p>
          <a:p>
            <a:pPr eaLnBrk="1" hangingPunct="1">
              <a:lnSpc>
                <a:spcPct val="90000"/>
              </a:lnSpc>
            </a:pPr>
            <a:endParaRPr lang="en-US" sz="2600" smtClean="0"/>
          </a:p>
        </p:txBody>
      </p:sp>
      <p:sp>
        <p:nvSpPr>
          <p:cNvPr id="92163" name="TextBox 3"/>
          <p:cNvSpPr txBox="1">
            <a:spLocks noChangeArrowheads="1"/>
          </p:cNvSpPr>
          <p:nvPr/>
        </p:nvSpPr>
        <p:spPr bwMode="auto">
          <a:xfrm>
            <a:off x="4572000" y="4021138"/>
            <a:ext cx="3717925" cy="307975"/>
          </a:xfrm>
          <a:prstGeom prst="rect">
            <a:avLst/>
          </a:prstGeom>
          <a:noFill/>
          <a:ln w="9525">
            <a:noFill/>
            <a:miter lim="800000"/>
            <a:headEnd/>
            <a:tailEnd/>
          </a:ln>
        </p:spPr>
        <p:txBody>
          <a:bodyPr>
            <a:spAutoFit/>
          </a:bodyPr>
          <a:lstStyle/>
          <a:p>
            <a:pPr algn="ctr"/>
            <a:r>
              <a:rPr lang="en-US" sz="1400" i="1">
                <a:solidFill>
                  <a:srgbClr val="2F2B20"/>
                </a:solidFill>
                <a:latin typeface="Calibri" pitchFamily="34" charset="0"/>
              </a:rPr>
              <a:t>USDA</a:t>
            </a:r>
          </a:p>
        </p:txBody>
      </p:sp>
      <p:pic>
        <p:nvPicPr>
          <p:cNvPr id="13314" name="Picture 2" descr="http://www.clemson.edu/extension/hgic/tyk/2009/images/tyk04_lg.jpg"/>
          <p:cNvPicPr>
            <a:picLocks noChangeAspect="1" noChangeArrowheads="1"/>
          </p:cNvPicPr>
          <p:nvPr/>
        </p:nvPicPr>
        <p:blipFill>
          <a:blip r:embed="rId3" cstate="print">
            <a:extLst/>
          </a:blip>
          <a:srcRect/>
          <a:stretch>
            <a:fillRect/>
          </a:stretch>
        </p:blipFill>
        <p:spPr bwMode="auto">
          <a:xfrm>
            <a:off x="4284735" y="990600"/>
            <a:ext cx="4111770" cy="3015299"/>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p:cNvPicPr>
            <a:picLocks noGrp="1" noChangeAspect="1"/>
          </p:cNvPicPr>
          <p:nvPr>
            <p:ph idx="1"/>
          </p:nvPr>
        </p:nvPicPr>
        <p:blipFill>
          <a:blip r:embed="rId3"/>
          <a:srcRect/>
          <a:stretch>
            <a:fillRect/>
          </a:stretch>
        </p:blipFill>
        <p:spPr>
          <a:xfrm>
            <a:off x="1447800" y="152400"/>
            <a:ext cx="5249863" cy="6356350"/>
          </a:xfrm>
        </p:spPr>
      </p:pic>
      <p:sp>
        <p:nvSpPr>
          <p:cNvPr id="20482" name="TextBox 2"/>
          <p:cNvSpPr txBox="1">
            <a:spLocks noChangeArrowheads="1"/>
          </p:cNvSpPr>
          <p:nvPr/>
        </p:nvSpPr>
        <p:spPr bwMode="auto">
          <a:xfrm>
            <a:off x="2209800" y="6400800"/>
            <a:ext cx="2913063" cy="304800"/>
          </a:xfrm>
          <a:prstGeom prst="rect">
            <a:avLst/>
          </a:prstGeom>
          <a:noFill/>
          <a:ln w="9525">
            <a:noFill/>
            <a:miter lim="800000"/>
            <a:headEnd/>
            <a:tailEnd/>
          </a:ln>
        </p:spPr>
        <p:txBody>
          <a:bodyPr>
            <a:spAutoFit/>
          </a:bodyPr>
          <a:lstStyle/>
          <a:p>
            <a:pPr algn="ctr"/>
            <a:r>
              <a:rPr lang="en-US" sz="1400" i="1"/>
              <a:t>M.M. Kyde, Ph.D.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Mushroom Guides</a:t>
            </a:r>
            <a:endParaRPr lang="en-US" sz="4000" dirty="0">
              <a:solidFill>
                <a:schemeClr val="tx2">
                  <a:lumMod val="75000"/>
                </a:schemeClr>
              </a:solidFill>
            </a:endParaRPr>
          </a:p>
        </p:txBody>
      </p:sp>
      <p:sp>
        <p:nvSpPr>
          <p:cNvPr id="94210" name="Content Placeholder 2"/>
          <p:cNvSpPr>
            <a:spLocks noGrp="1"/>
          </p:cNvSpPr>
          <p:nvPr>
            <p:ph sz="half" idx="1"/>
          </p:nvPr>
        </p:nvSpPr>
        <p:spPr>
          <a:xfrm>
            <a:off x="381000" y="1066800"/>
            <a:ext cx="4876800" cy="5181600"/>
          </a:xfrm>
        </p:spPr>
        <p:txBody>
          <a:bodyPr/>
          <a:lstStyle/>
          <a:p>
            <a:pPr eaLnBrk="1" hangingPunct="1">
              <a:lnSpc>
                <a:spcPct val="80000"/>
              </a:lnSpc>
            </a:pPr>
            <a:r>
              <a:rPr lang="en-US" sz="2400" b="1" smtClean="0"/>
              <a:t>Mushrooms of WV &amp; Central Appalachians </a:t>
            </a:r>
            <a:r>
              <a:rPr lang="en-US" sz="2400" smtClean="0"/>
              <a:t>by William C. Roody</a:t>
            </a:r>
          </a:p>
          <a:p>
            <a:pPr eaLnBrk="1" hangingPunct="1">
              <a:lnSpc>
                <a:spcPct val="80000"/>
              </a:lnSpc>
            </a:pPr>
            <a:r>
              <a:rPr lang="en-US" sz="2400" b="1" smtClean="0"/>
              <a:t>Audubon Field Guide to North American Mushrooms  </a:t>
            </a:r>
            <a:r>
              <a:rPr lang="en-US" sz="2400" smtClean="0"/>
              <a:t>by Gary H. Lincoff and Alfred A. Knopf</a:t>
            </a:r>
          </a:p>
          <a:p>
            <a:pPr eaLnBrk="1" hangingPunct="1">
              <a:lnSpc>
                <a:spcPct val="80000"/>
              </a:lnSpc>
            </a:pPr>
            <a:r>
              <a:rPr lang="en-US" sz="2400" b="1" smtClean="0"/>
              <a:t>Mushrooms of Northeast North America</a:t>
            </a:r>
            <a:r>
              <a:rPr lang="en-US" sz="2400" smtClean="0"/>
              <a:t> by George Barron</a:t>
            </a:r>
          </a:p>
          <a:p>
            <a:pPr eaLnBrk="1" hangingPunct="1">
              <a:lnSpc>
                <a:spcPct val="80000"/>
              </a:lnSpc>
            </a:pPr>
            <a:r>
              <a:rPr lang="en-US" sz="2400" b="1" smtClean="0"/>
              <a:t>Field Guide to Wild Mushrooms of PA and the Mid-Atlantic  </a:t>
            </a:r>
            <a:r>
              <a:rPr lang="en-US" sz="2400" smtClean="0"/>
              <a:t>by Bill Russell</a:t>
            </a:r>
          </a:p>
          <a:p>
            <a:pPr eaLnBrk="1" hangingPunct="1">
              <a:lnSpc>
                <a:spcPct val="80000"/>
              </a:lnSpc>
            </a:pPr>
            <a:r>
              <a:rPr lang="en-US" sz="2400" b="1" smtClean="0"/>
              <a:t>Mushrooms of Northeastern North America  </a:t>
            </a:r>
            <a:r>
              <a:rPr lang="en-US" sz="2400" smtClean="0"/>
              <a:t>by</a:t>
            </a:r>
            <a:r>
              <a:rPr lang="en-US" sz="2400" b="1" smtClean="0"/>
              <a:t>  </a:t>
            </a:r>
            <a:r>
              <a:rPr lang="en-US" sz="2400" smtClean="0"/>
              <a:t>Alan Bessette et al</a:t>
            </a:r>
            <a:endParaRPr lang="en-US" sz="2400" b="1" smtClean="0"/>
          </a:p>
          <a:p>
            <a:pPr eaLnBrk="1" hangingPunct="1">
              <a:lnSpc>
                <a:spcPct val="80000"/>
              </a:lnSpc>
            </a:pPr>
            <a:r>
              <a:rPr lang="en-US" sz="2400" b="1" smtClean="0"/>
              <a:t>Mushrooms Demystified </a:t>
            </a:r>
            <a:r>
              <a:rPr lang="en-US" sz="2400" smtClean="0"/>
              <a:t>by David Aurora</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p:txBody>
      </p:sp>
      <p:pic>
        <p:nvPicPr>
          <p:cNvPr id="8194" name="Picture 2" descr="http://www.sharondalefarm.com/wp-content/uploads/2013/02/Mushrooms-of-West-Virginia-and-the-Central-Appalachians-9780813190396.jpg"/>
          <p:cNvPicPr>
            <a:picLocks noChangeAspect="1" noChangeArrowheads="1"/>
          </p:cNvPicPr>
          <p:nvPr/>
        </p:nvPicPr>
        <p:blipFill>
          <a:blip r:embed="rId3"/>
          <a:srcRect/>
          <a:stretch>
            <a:fillRect/>
          </a:stretch>
        </p:blipFill>
        <p:spPr bwMode="auto">
          <a:xfrm>
            <a:off x="5410200" y="1066800"/>
            <a:ext cx="2854325" cy="4391025"/>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4000" b="1" dirty="0" smtClean="0">
                <a:solidFill>
                  <a:schemeClr val="tx2">
                    <a:lumMod val="75000"/>
                  </a:schemeClr>
                </a:solidFill>
              </a:rPr>
              <a:t>Mushroom Websites</a:t>
            </a:r>
            <a:endParaRPr lang="en-US" sz="4000" dirty="0">
              <a:solidFill>
                <a:schemeClr val="tx2">
                  <a:lumMod val="75000"/>
                </a:schemeClr>
              </a:solidFill>
            </a:endParaRPr>
          </a:p>
        </p:txBody>
      </p:sp>
      <p:sp>
        <p:nvSpPr>
          <p:cNvPr id="96258" name="Content Placeholder 2"/>
          <p:cNvSpPr>
            <a:spLocks noGrp="1"/>
          </p:cNvSpPr>
          <p:nvPr>
            <p:ph sz="half" idx="1"/>
          </p:nvPr>
        </p:nvSpPr>
        <p:spPr>
          <a:xfrm>
            <a:off x="381000" y="1066800"/>
            <a:ext cx="4876800" cy="5181600"/>
          </a:xfrm>
        </p:spPr>
        <p:txBody>
          <a:bodyPr/>
          <a:lstStyle/>
          <a:p>
            <a:pPr eaLnBrk="1" hangingPunct="1"/>
            <a:r>
              <a:rPr lang="en-US" smtClean="0">
                <a:hlinkClick r:id="rId3"/>
              </a:rPr>
              <a:t>Tom Volk’s Fungi Page</a:t>
            </a:r>
            <a:endParaRPr lang="en-US" smtClean="0"/>
          </a:p>
          <a:p>
            <a:pPr eaLnBrk="1" hangingPunct="1"/>
            <a:r>
              <a:rPr lang="en-US" smtClean="0">
                <a:hlinkClick r:id="rId4"/>
              </a:rPr>
              <a:t>MycoLog</a:t>
            </a:r>
            <a:endParaRPr lang="en-US" smtClean="0"/>
          </a:p>
          <a:p>
            <a:pPr eaLnBrk="1" hangingPunct="1"/>
            <a:r>
              <a:rPr lang="en-US" smtClean="0">
                <a:hlinkClick r:id="rId5"/>
              </a:rPr>
              <a:t>Tree of Life: Fungi </a:t>
            </a:r>
            <a:endParaRPr lang="en-US" smtClean="0"/>
          </a:p>
          <a:p>
            <a:pPr eaLnBrk="1" hangingPunct="1"/>
            <a:r>
              <a:rPr lang="en-US" smtClean="0">
                <a:hlinkClick r:id="rId6"/>
              </a:rPr>
              <a:t>Wayne’s World: Fungi</a:t>
            </a:r>
            <a:endParaRPr lang="en-US" smtClean="0"/>
          </a:p>
          <a:p>
            <a:pPr eaLnBrk="1" hangingPunct="1"/>
            <a:r>
              <a:rPr lang="en-US" smtClean="0">
                <a:hlinkClick r:id="rId7"/>
              </a:rPr>
              <a:t>Fungi Magazine </a:t>
            </a:r>
            <a:endParaRPr lang="en-US" smtClean="0"/>
          </a:p>
          <a:p>
            <a:pPr eaLnBrk="1" hangingPunct="1"/>
            <a:r>
              <a:rPr lang="en-US" smtClean="0">
                <a:hlinkClick r:id="rId8"/>
              </a:rPr>
              <a:t>Fungi Online </a:t>
            </a:r>
            <a:endParaRPr lang="en-US" smtClean="0"/>
          </a:p>
          <a:p>
            <a:pPr eaLnBrk="1" hangingPunct="1"/>
            <a:r>
              <a:rPr lang="en-US" smtClean="0">
                <a:hlinkClick r:id="rId9"/>
              </a:rPr>
              <a:t>Mycological Association of Washington DC</a:t>
            </a: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96259" name="Picture 2" descr="https://fbcdn-profile-a.akamaihd.net/hprofile-ak-frc3/t1/c62.62.776.776/s160x160/486289_427397524018637_1815187343_n.jpg"/>
          <p:cNvPicPr>
            <a:picLocks noChangeAspect="1" noChangeArrowheads="1"/>
          </p:cNvPicPr>
          <p:nvPr/>
        </p:nvPicPr>
        <p:blipFill>
          <a:blip r:embed="rId10"/>
          <a:srcRect/>
          <a:stretch>
            <a:fillRect/>
          </a:stretch>
        </p:blipFill>
        <p:spPr bwMode="auto">
          <a:xfrm>
            <a:off x="4895850" y="1524000"/>
            <a:ext cx="3124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http://files.shroomery.org/files/102702-5/65713-Mushcycle.jpg"/>
          <p:cNvPicPr>
            <a:picLocks noChangeAspect="1" noChangeArrowheads="1"/>
          </p:cNvPicPr>
          <p:nvPr/>
        </p:nvPicPr>
        <p:blipFill>
          <a:blip r:embed="rId3"/>
          <a:srcRect/>
          <a:stretch>
            <a:fillRect/>
          </a:stretch>
        </p:blipFill>
        <p:spPr bwMode="auto">
          <a:xfrm>
            <a:off x="693738" y="681038"/>
            <a:ext cx="6545262" cy="6043612"/>
          </a:xfrm>
          <a:prstGeom prst="rect">
            <a:avLst/>
          </a:prstGeom>
          <a:noFill/>
          <a:ln w="9525">
            <a:noFill/>
            <a:miter lim="800000"/>
            <a:headEnd/>
            <a:tailEnd/>
          </a:ln>
        </p:spPr>
      </p:pic>
      <p:sp>
        <p:nvSpPr>
          <p:cNvPr id="7" name="Title 1"/>
          <p:cNvSpPr txBox="1">
            <a:spLocks/>
          </p:cNvSpPr>
          <p:nvPr/>
        </p:nvSpPr>
        <p:spPr>
          <a:xfrm>
            <a:off x="214313" y="152400"/>
            <a:ext cx="8548687" cy="685800"/>
          </a:xfrm>
          <a:prstGeom prst="rect">
            <a:avLst/>
          </a:prstGeom>
        </p:spPr>
        <p:txBody>
          <a:bodyPr anchor="ctr"/>
          <a:lstStyle/>
          <a:p>
            <a:r>
              <a:rPr lang="en-US" sz="4200" b="1">
                <a:solidFill>
                  <a:srgbClr val="17375E"/>
                </a:solidFill>
                <a:latin typeface="Cambria" pitchFamily="18" charset="0"/>
              </a:rPr>
              <a:t>Lifecycle of Basidiomycete Fungi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www.mushroomdiary.co.uk/wp-content/uploads/2011/08/parts-of-a-mushroom.gif"/>
          <p:cNvPicPr>
            <a:picLocks noChangeAspect="1" noChangeArrowheads="1"/>
          </p:cNvPicPr>
          <p:nvPr/>
        </p:nvPicPr>
        <p:blipFill>
          <a:blip r:embed="rId3"/>
          <a:srcRect/>
          <a:stretch>
            <a:fillRect/>
          </a:stretch>
        </p:blipFill>
        <p:spPr bwMode="auto">
          <a:xfrm>
            <a:off x="681038" y="1295400"/>
            <a:ext cx="6973887" cy="4572000"/>
          </a:xfrm>
          <a:prstGeom prst="rect">
            <a:avLst/>
          </a:prstGeom>
          <a:noFill/>
          <a:ln w="9525">
            <a:noFill/>
            <a:miter lim="800000"/>
            <a:headEnd/>
            <a:tailEnd/>
          </a:ln>
        </p:spPr>
      </p:pic>
      <p:sp>
        <p:nvSpPr>
          <p:cNvPr id="6" name="Title 1"/>
          <p:cNvSpPr txBox="1">
            <a:spLocks/>
          </p:cNvSpPr>
          <p:nvPr/>
        </p:nvSpPr>
        <p:spPr>
          <a:xfrm>
            <a:off x="228600" y="152400"/>
            <a:ext cx="8229600" cy="6858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r>
              <a:rPr lang="en-US" sz="4400" b="1" dirty="0" smtClean="0">
                <a:solidFill>
                  <a:schemeClr val="tx2">
                    <a:lumMod val="75000"/>
                  </a:schemeClr>
                </a:solidFill>
              </a:rPr>
              <a:t>Parts of a Mushroom </a:t>
            </a:r>
            <a:endParaRPr lang="en-US" sz="4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pPr eaLnBrk="1" fontAlgn="auto" hangingPunct="1">
              <a:spcAft>
                <a:spcPts val="0"/>
              </a:spcAft>
              <a:defRPr/>
            </a:pPr>
            <a:r>
              <a:rPr lang="en-US" sz="3600" b="1" dirty="0" smtClean="0">
                <a:solidFill>
                  <a:schemeClr val="tx2">
                    <a:lumMod val="75000"/>
                  </a:schemeClr>
                </a:solidFill>
              </a:rPr>
              <a:t>Field Characters for Identification </a:t>
            </a:r>
            <a:endParaRPr lang="en-US" sz="3600" dirty="0">
              <a:solidFill>
                <a:schemeClr val="tx2">
                  <a:lumMod val="75000"/>
                </a:schemeClr>
              </a:solidFill>
            </a:endParaRPr>
          </a:p>
        </p:txBody>
      </p:sp>
      <p:sp>
        <p:nvSpPr>
          <p:cNvPr id="26626" name="Content Placeholder 2"/>
          <p:cNvSpPr>
            <a:spLocks noGrp="1"/>
          </p:cNvSpPr>
          <p:nvPr>
            <p:ph sz="half" idx="1"/>
          </p:nvPr>
        </p:nvSpPr>
        <p:spPr>
          <a:xfrm>
            <a:off x="334963" y="762000"/>
            <a:ext cx="4389437" cy="5715000"/>
          </a:xfrm>
        </p:spPr>
        <p:txBody>
          <a:bodyPr/>
          <a:lstStyle/>
          <a:p>
            <a:pPr marL="628650" indent="-514350" eaLnBrk="1" hangingPunct="1">
              <a:buFont typeface="Cambria" pitchFamily="18" charset="0"/>
              <a:buAutoNum type="arabicPeriod"/>
            </a:pPr>
            <a:r>
              <a:rPr lang="en-US" sz="1500" u="sng" smtClean="0"/>
              <a:t>Color of spores in deposit </a:t>
            </a:r>
            <a:r>
              <a:rPr lang="en-US" sz="1500" smtClean="0"/>
              <a:t>– make a spore print. </a:t>
            </a:r>
          </a:p>
          <a:p>
            <a:pPr marL="628650" indent="-514350" eaLnBrk="1" hangingPunct="1">
              <a:buFont typeface="Cambria" pitchFamily="18" charset="0"/>
              <a:buAutoNum type="arabicPeriod"/>
            </a:pPr>
            <a:r>
              <a:rPr lang="en-US" sz="1500" u="sng" smtClean="0"/>
              <a:t>Shape and size of cap </a:t>
            </a:r>
            <a:r>
              <a:rPr lang="en-US" sz="1500" smtClean="0"/>
              <a:t>(pileus) and appearance of its margin</a:t>
            </a:r>
          </a:p>
          <a:p>
            <a:pPr marL="628650" indent="-514350" eaLnBrk="1" hangingPunct="1">
              <a:buFont typeface="Cambria" pitchFamily="18" charset="0"/>
              <a:buAutoNum type="arabicPeriod"/>
            </a:pPr>
            <a:r>
              <a:rPr lang="en-US" sz="1500" u="sng" smtClean="0"/>
              <a:t>Color of cap and cap flesh</a:t>
            </a:r>
            <a:r>
              <a:rPr lang="en-US" sz="1500" smtClean="0"/>
              <a:t>, presence of scales or other markings</a:t>
            </a:r>
          </a:p>
          <a:p>
            <a:pPr marL="628650" indent="-514350" eaLnBrk="1" hangingPunct="1">
              <a:buFont typeface="Cambria" pitchFamily="18" charset="0"/>
              <a:buAutoNum type="arabicPeriod"/>
            </a:pPr>
            <a:r>
              <a:rPr lang="en-US" sz="1500" u="sng" smtClean="0"/>
              <a:t>Texture of cap </a:t>
            </a:r>
            <a:r>
              <a:rPr lang="en-US" sz="1500" smtClean="0"/>
              <a:t>– sticky, dry, powdery, scaly, slimy?</a:t>
            </a:r>
          </a:p>
          <a:p>
            <a:pPr marL="628650" indent="-514350" eaLnBrk="1" hangingPunct="1">
              <a:buFont typeface="Cambria" pitchFamily="18" charset="0"/>
              <a:buAutoNum type="arabicPeriod"/>
            </a:pPr>
            <a:r>
              <a:rPr lang="en-US" sz="1500" u="sng" smtClean="0"/>
              <a:t>Stem (stipe) </a:t>
            </a:r>
            <a:r>
              <a:rPr lang="en-US" sz="1500" smtClean="0"/>
              <a:t>– dimensions, color, markings, shape, presence or absence of a ring (annulus), position of annulus</a:t>
            </a:r>
          </a:p>
          <a:p>
            <a:pPr marL="628650" indent="-514350" eaLnBrk="1" hangingPunct="1">
              <a:buFont typeface="Cambria" pitchFamily="18" charset="0"/>
              <a:buAutoNum type="arabicPeriod"/>
            </a:pPr>
            <a:r>
              <a:rPr lang="en-US" sz="1500" u="sng" smtClean="0"/>
              <a:t>Spore bearing surface</a:t>
            </a:r>
            <a:r>
              <a:rPr lang="en-US" sz="1500" smtClean="0"/>
              <a:t> (fertile surface) – gills or pores, color, shape size, gill attachment, gill spacing</a:t>
            </a:r>
          </a:p>
          <a:p>
            <a:pPr marL="628650" indent="-514350" eaLnBrk="1" hangingPunct="1">
              <a:buFont typeface="Cambria" pitchFamily="18" charset="0"/>
              <a:buAutoNum type="arabicPeriod"/>
            </a:pPr>
            <a:r>
              <a:rPr lang="en-US" sz="1500" u="sng" smtClean="0"/>
              <a:t>Color changes </a:t>
            </a:r>
            <a:r>
              <a:rPr lang="en-US" sz="1500" smtClean="0"/>
              <a:t>– turns blue, red, brown, yellow</a:t>
            </a:r>
          </a:p>
          <a:p>
            <a:pPr marL="628650" indent="-514350" eaLnBrk="1" hangingPunct="1">
              <a:buFont typeface="Cambria" pitchFamily="18" charset="0"/>
              <a:buAutoNum type="arabicPeriod"/>
            </a:pPr>
            <a:r>
              <a:rPr lang="en-US" sz="1500" u="sng" smtClean="0"/>
              <a:t>Odor and taste </a:t>
            </a:r>
            <a:r>
              <a:rPr lang="en-US" sz="1500" smtClean="0"/>
              <a:t>– odor may be very distinctive, </a:t>
            </a:r>
            <a:r>
              <a:rPr lang="en-US" sz="1500" i="1" u="sng" smtClean="0"/>
              <a:t>tasting unwise unless knowledgeable</a:t>
            </a:r>
          </a:p>
          <a:p>
            <a:pPr marL="628650" indent="-514350" eaLnBrk="1" hangingPunct="1">
              <a:buFont typeface="Cambria" pitchFamily="18" charset="0"/>
              <a:buAutoNum type="arabicPeriod"/>
            </a:pPr>
            <a:r>
              <a:rPr lang="en-US" sz="1500" u="sng" smtClean="0"/>
              <a:t>Habitat </a:t>
            </a:r>
            <a:r>
              <a:rPr lang="en-US" sz="1500" smtClean="0"/>
              <a:t>– host or associated plant, grass, wood, leaves, twigs, moss, etc. Is the host alive or dead?</a:t>
            </a:r>
          </a:p>
          <a:p>
            <a:pPr marL="628650" indent="-514350" eaLnBrk="1" hangingPunct="1">
              <a:buFont typeface="Cambria" pitchFamily="18" charset="0"/>
              <a:buAutoNum type="arabicPeriod"/>
            </a:pPr>
            <a:r>
              <a:rPr lang="en-US" sz="1500" u="sng" smtClean="0"/>
              <a:t>Growth pattern </a:t>
            </a:r>
            <a:r>
              <a:rPr lang="en-US" sz="1500" smtClean="0"/>
              <a:t>– single, scattered, gregarious, cespitose</a:t>
            </a:r>
          </a:p>
          <a:p>
            <a:pPr marL="628650" indent="-514350" eaLnBrk="1" hangingPunct="1">
              <a:buFont typeface="Cambria" pitchFamily="18" charset="0"/>
              <a:buAutoNum type="arabicPeriod"/>
            </a:pPr>
            <a:r>
              <a:rPr lang="en-US" sz="1500" u="sng" smtClean="0"/>
              <a:t>Month or season </a:t>
            </a:r>
            <a:r>
              <a:rPr lang="en-US" sz="1500" smtClean="0"/>
              <a:t>– indicative for some</a:t>
            </a:r>
          </a:p>
        </p:txBody>
      </p:sp>
      <p:sp>
        <p:nvSpPr>
          <p:cNvPr id="26627" name="TextBox 3"/>
          <p:cNvSpPr txBox="1">
            <a:spLocks noChangeArrowheads="1"/>
          </p:cNvSpPr>
          <p:nvPr/>
        </p:nvSpPr>
        <p:spPr bwMode="auto">
          <a:xfrm rot="-5400000">
            <a:off x="6681788" y="2370137"/>
            <a:ext cx="2514600" cy="307975"/>
          </a:xfrm>
          <a:prstGeom prst="rect">
            <a:avLst/>
          </a:prstGeom>
          <a:noFill/>
          <a:ln w="9525">
            <a:noFill/>
            <a:miter lim="800000"/>
            <a:headEnd/>
            <a:tailEnd/>
          </a:ln>
        </p:spPr>
        <p:txBody>
          <a:bodyPr>
            <a:spAutoFit/>
          </a:bodyPr>
          <a:lstStyle/>
          <a:p>
            <a:r>
              <a:rPr lang="en-US" sz="1400" i="1">
                <a:latin typeface="Calibri" pitchFamily="34" charset="0"/>
              </a:rPr>
              <a:t>Photo by: Richard Orr</a:t>
            </a:r>
          </a:p>
        </p:txBody>
      </p:sp>
      <p:sp>
        <p:nvSpPr>
          <p:cNvPr id="26628" name="AutoShape 2" descr="data:image/jpeg;base64,/9j/4AAQSkZJRgABAQAAAQABAAD/2wCEAAkGBxIQEhISEhIQFBQXEBQPFRAUFBQUEBAQFhUWFhQVFRQYHCggGBolHBUUITEiJikrLjEuFx8zODMsNygtLisBCgoKDg0OGhAQGiwkICQsNCwsMCwtLywsLC8sLCwsLCwsLCw3LywyLC0sLCwtLCwvLSwsLCwsLDAsLCwsLCwsLP/AABEIAOsA1gMBIgACEQEDEQH/xAAcAAACAgMBAQAAAAAAAAAAAAAAAQIGAwQFBwj/xABKEAACAQIEAwQFCAYHBgcAAAABAhEAAwQSITEFIkEGE1FhMnGBkZIHFCNSU2Kh0TNCgpOxwUNjcnPS4vAVFqLC4fEkJTSDo7Kz/8QAGgEBAQADAQEAAAAAAAAAAAAAAAECAwQFBv/EAC8RAAICAQIEAwgBBQAAAAAAAAABAhEDBBIhMUFREyLwBTJhcYGhscFCFDOR0eH/2gAMAwEAAhEDEQA/APawakBSy06wQCiiiqApRTooAilFOipQEBXD7cX7lvA4h7Vw27gVQtwRKEuqyJ9dd2ahetK6lXVWU7qwDKeuoOhogeP4jtTjna8VvXVFrheNsFQoE4/B27RvXvXmux4ctd3jvaC4z4oWMYiKMHw4rczr3S3r1+6HXvQrC2zoFXMQQJBq/rg7QOYW7YMucwRZl47wzG7QJ8YE1jscMsW0a2lmyqMSWtrbRUcnfMoEH21bB51w7tFiu8wNu2168/z/ABeHu2b16ye8CYXvVT5zbUrcVcwYNAMiCARXOfj+OuLbObGsRZ4nfuWsNdsi4vcY0W0MuhDqinLCiTpAO1esWOH2bYQJZtILc92FRVFvMIbIAOWRoYqdnBWkIK27akBgCqKpAds76gdW1Pidatg88Tily7C4jihw4t8Lw+KS/ZNpLeKuOH72/NxD3igqoygDfUaitf8A29fvpdu4nHXMDctcMw2LSwndoty7ctM73HS4pNwZxkyDbbczXoz8Jw5CKbFgrbOa2ptIVttMygjlMnpWTFYG1dKNctWnZDmRnRWa2fFSRyn1VAeT4rtPxHvcQmd0N9LGGtIAIwWLOFwl+4QCNBluYk6/ZivSuymJa7gsJcdizPhbTs53ZmQEk+ua3jgrRJY27ZYtnLFFLF8uTMTG+Xlnw0rJbRUAVQFUAKFUAKoGwAGwoCZFKKdFSgFOKU0TQDpUTQTVAEUUU6AVFJqKxLQ6KTU6pBxSqVRqgKKKDUAjTNAFJhQEaaUoqS6VABpiqd2w7eW+H3rdnujeLIXfK4VrYJhAQQdTqdY6VW+I/KnduQmFsIjH9a63eN7EUge0k+qtcssI82dmLQ58qUox4Pqel3+J2EGZ71lV+s1xAPxNcDE/KHw5Gy98X+9btu6D9oCD7JrxXC8JFy8yZiLhBclVEICZIkbf9QK2sZwS4igq+dHKhXQFygj0mgGVPlWiWqb91HoR9l4o/wByb+nD/Z9A8Px1vEW1u2XW4jbOpkHxHkfI1sV848T4Rfw5BU3GDHa0GBDQNSRt7atHBe3eLwFpbVy0l60i5RJZbwWetzUN7V9tZx1Uf5cDRk9lTq8T3fZns1EVT+yvyh4fH3RYFu9bukFgGAZGAEnmXb2gVcRXQmmrR52TFPFLbNUxCnTorI1kaYoNImgCKIopE1AOg0lpFht5TSwE06AKKgGKKKKqBr43HW7IBuNGZsigBmZ2gtCqoJY5VY6DZSela17j2GUkG5BGXTK/PmZUGSF5+ZlXlnVgKzcQwAvZJZ0ZH7xHQgMrFGQ7gggq7CCDvO4BrkX+yNvNnt3LqP3iN3hIZwq3kvEZiJYyg1fNAMbaVQd7DYhbiq6EMrCQR1H8j5VlrXwWFW0i21mBOpMsxJJZifEkk+2k2BtkklFJJkmNzUKq6mzFEVq/7PtfZr7q1uJjD4azcv3EAS2huMQpY5VEmAN6cTKo93/j/pLj/FUwdi5fcgBVJAJjO8ciDzJgV43i+3XEsVp3gsLEZbKhCf25LD2EVpcf7QHiF0sE7q0pi3Z8NPSeN3M+waDqTHB2R4CvOz6l3tifR6P2djxQ3ZVbfdch4XhRuElixJ1LEksSepJ1J866uB4Rawis+W5cbrC539QArdwMRuPyHjW4XAG8/wCvGueJty5ZPguRwODumI78LhxatNyFxyXHPUQB6+uk9a3MXwecOLFpzbysCr6lhBJOogzqa6RJEz189v8AW9CbST09xrKzU5cbRqfPEsIq3r9vOFAZiQrMfHLM1zHxSYrvbaIFuoTyXNrig7+38JG4ro43hFi+we4gZhpMkSAdJAOo9dbPzW3n7zIucDL3kDMBG077U4GSkly5lOwXe2nNxEfDXEMC4hyk+IBG67aag+dXrgPyoFITHJI2+cW11/btfzX4a4vHsJ3lt1EAlY12qqvw3IpDmT11OUeqasM0oPg/obZafDqY+dce/X18z6K4bxKzibYu2Li3EMjMpkSNwfAjwNbc14t2D7ZWsGncYh7q2cxa3ct6rbJMsrKBMEmQRO5r1yzYDqrC7ehlDDWDBEjQiRXpY8imrR87qdK8E3GXLo+5uVE6Vg+Z/wBZe+IflWU2pXLJ9HLJgnaJMiDWw5Wl0ZrpxOwcsX7BznKn0ic7aCF11Msug8R41j/23hiQBetMCHOdXVra5ApbM4MLo6nXxrm4PsybUZcQ/wBVuRWUW5QhbYfNk1TzHMYAhcut/uWpWGv3GMJDRrmRkZCZYk621kT4xGkXgQtFm8rgMjKynUMpBU+oislaPCsAMPbFsGeZ3JACyzuzsY9bHck+JJ1rcrEAxooooUdFFFZECiiigHFKpTSigFVF+Vbj3c2BhUP0l9SH+7h9n+L0fVm8KvF1wilmICqCxJ2CgSSa+ee0HF2xmJu4hphm5B9SyNLa+7U+ZPjXPqcuyHDmz0vZel8bNb5R4v8ASNfDJFdOxpXKS8BUjjD0ryD6mUGy08OKNmDEDQRqB4zvTxWPUcoYOI9Lqpnaeun8arnDuJ92+ZkDiIg9PMT1pX+JC7dLLlUF1GQESFHUx10rK+BzPBUrfIsI4pJUt038yevvisjcVHMFGh2npO+nr86rC3G6q3pJ0Owmf5VjXHDYkAwdJE6kD+dLY8GD5FuGORSCGzDYgggjzrIMZbzR3nKddiNfAkiql87JzR4t/L86m+J39Z9wANNzD0yLHcud44RCDJgMSY9HMSfcawYrgl1pym03qcgn4lA/Gjg+Ee39Ne5IU5LZ9MlgRmYfqiCdN9ekVgfGsGMHSdKydJcUaI7nJ7HwRWsXw5rLsrqVPpZGAME7EGYYb6jT3V732P7R2+IWFuLpcUBbtr9a1c6+tTuD/wBa8o44nf4cXd2tE5v7pozH2EA+rNXV+SPi1uziLlh1UNfgpd/WLoP0RPgRJHmD411abJU66M5/aGLxtPvrzQ7dvX7PX6KKK9A+cCkTToqACaU0NTFAFFFFUBRRQRVAVq2+I2mfuw4z83JBDcu+4qv9tuEXMRkFu33hNm9ZAYKbdp3a0VuyWBVwFYBoMAt6mjiuyLvmPeWzJuHKQwBzXhdAJB8BGxHiCJBAtop1o8HwjWbFq0xUlECSoCrA2AAAGggaAbbDasxstP6W4PIC3p71qFSK78p2NNrh97LvcKWJ+67AP/w5h7a8MJr2z5ROHm9hktm6/NiE1YJlAUMzHRRrAMa7xVWwHBbOHM25zfaN3bt7DGnsivM10lvSfY9/2ZnjiwuuLb/SKbg+B4i7qtsqu+e5yL7jze0Cu5h+xwH6W8TEHLbAAgn6zTpv0Fd+5I1znSdeXQdZldvWaxLil2D3TpAy2ywKncZlQg+VcO5vkjoyarJL+VfL1Zjw/AcNb2tKSDqXm4dDBPNIGh6V0FGULAC6bAACdogVqLilnU3z0M2bgB6H+j8gd+lTGPQDVojqyssmQeorFqT5nNKSbtuzazE+62fe2tDic3XSNdtWIrFZxCsAQZELDAEhlBJBBjXSDUTiF+somDqYjmYjf1ipsl2Md0e5ivcMsP6VmyfPIoMF/EDwmtDF9ncOFzqLtshTcm25LBtCMoeeaYrrLcVxyspG0ggiIgfhmPurBevZ3AWSFcM+WDzKRkt6/rSQx8IFZRcrMtzSpM5eIs3XtgsyXDEF1BUlgQrB12DAgjTwrjtI3q3YlCGlCgknMhUw8LIESObQnP5RrWrdwqt6Vp1EkTo6mBEiOaN/1RW5yU+J0Yc+xbZHH4XicrxoVPKR0IOhB99cTiOHbDXyLbEFWW7afqB6Vs+sER+yat+Hwln0gZGh0tvm3zejlnaOnWq92sLm6pNvJbCLbttoc0yecjQNIbl8B11rNJpG/FlhLLS5NUz3HgvElxNizfEAXLS3InYsJI9hkVtX7mVGYCYUsBO8CQJqvfJ/hAOHYXMiybZfUAnKzsy/gRVkCCIgRER0jwivYi7VnymSKjNpdGVt+1R+brcFlu9ZU+jlSudrNq8VBJHS6ACY13gVlXtWned0bN/ONLgVQ/dsXe2olTBBNsmdIBB8QN8dn8Jt82sRk7uDbUju8oXLttlVRHgoHQVMcFw/L9Da5fR5BpzFvbqzH1knrWRgQ4NxUYpC4RkIbIUYjOpgNzAaqYYaEA+yCeiKwYPA27K5bSKizMKIEwB/AAeoAVsRUAqKlFKrQFRTNRBoB06VFAIGnSagGpYMOOwiXkNtxKn2EEagg9CDqDVSx/Ab1qYBvJ0ZSRcA+9b6nzWZ8BV0orTlwwyrzI248ssb8p5m+UGCVUxJVgUYDrytzH3CsuWB4dfOOpPn0Fei3LYbRgCPAgEfjWi/AcK0zYtCdZVQh96xXHL2d2l9jrWu7oo66TPrI8h0+IkVsW5Hr3PrNWe52Xw59HvU9VxmA8NHJFaeI7Muutu6G+7dWD8aaD4TWmegyrlTNi1kH3Rk7KH/AMNZ/ubf/wBRXWunQ+quV2XTLh7IO4s2wfWFFdW5sa7Ye6ckvePPO0FgNiLoyW47q0S5RXfd+VARofPX1da08JYFtgLYJtpmZ1AJFoZVDupJEatLR5noZ63FOH3ruIutasl4t2VLArKjM5IgsDtrXU7L8IvC8bt20yKEZecoWbMFEBVJgaGZ6+Ncawznkpp0zt8WEMVpqzhOoAySf1xAUw0hieUekNQJPUeJqBuIgBLEQmSQrCF3mdcogDr1HWrLiuyDcwt3gEM5UdC2UEEZSc3MokQPujzJjb7KXR/TWhqSSLbnMx3Ppjz/ANCsHos11X3MlrMVcWVpWQ5uY6qsko2sKNWn0vDbxrJawaY092TNrMDcZ0YqqgEMqyI7zWIG2513tuE7I2VIN17l0jxIRSYAJISCZAEyTXftWlQBVAUAQFAgAeAArpw6Fp3N/Q05dbFqoJmraxtlQFUgAAKAA0AAQANK2GvgIXGoCl/WAJrLNQuIGBB2IIPqIivRPOddCt/73jIWNlgRYbFsveIQuGW3auFg2xeLyDLprOsQTk/3sGfJ3Fw85BKy0WxeawHMLA50cwSOVZmTFdWxwXDpbS2LNrIhDKpRTDAQG29LTesz8PtMVJtWyUYuhKKSjEySumhJ19dUhq8C4t85ViUNtlIm2x51DKGXMIHntKmNCw1rp1hwuEt2gRbREBOYhVCgt4mOtZqAKKKKWBGkopxTigFRFOigI0UzSqAjUqUa06IBTpUVQSrFi3yo7eCM3uBNZKpnEQ2I7267PAutaRA7Kq21OX9U7nUzvzRsK1Zcqxq2bMeNzdHY4Hby2UHgiD3KK3rmx9VVezwxRbz5robcMLtwMPbmmopjsTAXviQdASlstp5xB9oNcMdRGMUpHU8LbtHd4D+lxH/tfwau0KqvBDds4mLjlheQjZRDoMyxA8M8+yrXXbgknBHLlVSERSqVFbjWKKIoooBUUjToCQopUqAAd6c0UUA6KJooBE0TUJoFQHL7Q376hRZAMrdLHK7GEtMyqpVgVYtAnX31yF41jBGZFVWZkD9zdY2VS8tvMwzTcLKxIiI31ANW6aw4nCpdUpcRHUkEq6hlJBkGD4EA1QavAca1/DWbrRme2HOVWVZPgrEkeo61tG42vIT5yuv41ltWwihVAVVAUKAAqqNAABsKZFCow9632bfEv50d632bfEv51lmnULa7GDvm+zPvX86fet9m3xL+dZOtMmgv4GF8QygkoQAJJzLoBud6plm6/wA3tyhl2znUddTXd7T4vkFhdWuypHhZ/XPlM5R6z4GuZi15kToqifWa8/Wz/ivVnXpl1r0jbH6LURptWlaX6NT/AFv8f+1Zb+KEZfuzWEtFhf7z8645NN/JG+Kf3N+60YjCH+tce+zcFWSqvjnCnD3Dst+2SfAMQpPqhias4Neppnwfz/SOHMuK+RKkTSqIFdJpJUTSJpioAopxSqgKYFKaYoANIU6BQBFFOigMdAqIasgFYgKYpU5rIDpGmaU0AiKKKKAIoNFBqAoWLvXUuXrzqWHfXFzqRyWbbsihlJBAAE6TuT1rUbHtOcibbPkV1kmQsliOq6NqNo6jUXPiHDGLG5ayyYL22JCuQIzKwHK0ADYgwNt64eKsMLljNbuIReJ1AKn6K6NHUkeyZrzM+ne5vod2LMtqRqYO02J7xrb28qLJYTcJMEhVVSPDeeu1Rs4wXLaIgLvOYrb58sjqRsN9TFW/DCF/H21O9sav9LHb+fiPHlZTsVjXuBrJsXYEK36PqP7cnQ1aOzfEe/siSe8Q91cDAq2ddmKkAjMIb2+VcRCO9ujmZiykIqlmIyAbAaDQ6mBXe4PhGTO7jKzBVCSDkRMxUMRoWl2mNNhrEnZpYyUm+hrztNJHSooorvOUg1MGpETWMmsQZJorGGqYNLA6YNQLeVTy1QOg0pp1QQaipGigMAFZVpgURWKRWBoFBqM0ISoooqgKKKKoHNFEUmqAK4/HzzYcf1jt7rbD/mrrzXG4030thfuXX9xtD/mrXlfkZnj95G5Y9EUsSWy8oB8icunuNSs7CpONDWpcjZ1OZwS9cz31CLvbb9IeqkfV+7XWN279mn7w/wCGubwpov3F+taVvgZgf/0FdqtmJ+REyNbnw/Jrd7d+zT94f8NBuXfs0/eH/DWxSNbDDcu35NcYm4f6NP3n+WsT3Ln1F+P/AC1ssaRE1i7ZbXb8mBXufZp+8/y1nlspOzZTA3ho9k/hUhTiiJJ30KZYv457llnGIyhWRpXLbc9/g2zlcilYT5wBI/VaCw1ZYXi2PuWLNxRcYPaVzcNnK4xDWw2QW1Rps5j6XszjerslSiNANPDoBWyzA5HF8Zd7gvZzZxcCNFtieVstwKMrGJHpBX9R3HAuY7HqWy28UWZxdhkU20+gw30UhDoWN7QECVbmBgNdqcUBTsFdxdl37xcR3JJhkXvb3eToMrAwmWdR18NJKuMUUAAUGlRQBUCanmqD1iwgVqnNY1FOoijZvAVMVGanFZIgVFqkajQEa4/FoOIt+Isv7mdP8Ncbj3be2qumHzG6HNsOy/RiCQzDXWIgTvIOorS7J8Tu4p7jXWzlAlsNCgxzsQcoAO46VzZska2r1xOrHgmlvapFztbCpmopsKdOhgV3i3FRg3t3yrNOezlWBJcBxJOw+j3/AI1z8R8oJygW7AD9S75kA6ZcsFvbHtp/KEkYV2+o9tv+MKfwY15zh7smtHiTiqR24cGPIrlzPbuzvFvndhbuXK0sjJuFdT0PUEQR666VUP5LLjN87EnJntFR0DZXVyPag91Xpq7INuKZwZoKGRxRCJrKEqKiKM1UwMgFEUE0VkYiXepxUBUhVQACgmhaZqgQopUUAUUUyKARqNSiokViBCmBUoopRbIgVkNQNSqogVWe3PGjhrSpauZLzsCIClltDVmhgQAYCyR108rMKovb/subpOLs5i4UC4g5iUAjMo6wAJXqBIg74ZL2vabcCj4i38jzjF4g6mZMljsJJJJ0GnWrx8miTYd/r32I9SqifxU151xG26jMQCunOpka7eY/h51bezPHrmEsWLapbuAoLpHMjAXGZjLyddTAy9NYrgVVZ6uZSl5Uj1PvFBCllDEEhZGZgIkgbkCR76nXl78du/O7WKdQWzG2LYJypbKOoX1AtmJ667aAWiz2xSedCBEDKwJLCM28CNdPduYrcskWcctNki6oy9s7QbC4kEgTZfU7Axy/jFeUYHCORmeUWJPR46z9Ufj6qt/aTtAMXcFtSBbQl55hnMkITmA2AYx94eFHAsJbfEWFZkyZ+9eWEZbYzAHXq2Qe01pfGW1HZhxvHj3yX0Ll2G4WcNhVzLla4e9K/VUgC2pHQ5QJHiTVhrX+fWvtbXxr+dM4619ra+NfzrvVJUjypqUpOTXMz1EifKsPz219ra+NfzpfPLX2lv41/OjZNkuxsCma1vnlrpdtfGv51lFwZcwOYRMrrI8o3qoxcWuZlqQrh4HtIl4JktXiTJYDuibKhgua5D6an0RLCDIEVov21tDXI4QSGkoWLE2hayFWK8zXANSIjWBrWSMS10Vw8B2ntXrlu2qXVLqxBcIqgqzqyiW5zNs6pmEFTMEGu3NUDiiozRQBNYsbiBZtvdYMVRGuMFGZiqgkwo3MDas8UmEiPZQHHftFZkgC4wDBDcCjulLXDaQlp2NxWXQHYzA1rXw3am01tXIYN3au6DLFtj3UAuxCgHvkIJIkSdK3LfZ7DKLYW0ALahUUM4XKrFlDKDDwxLDNMEkihuAYaCO6AkWVlWdXix+hh1IIKydQfXQG3w7GpftJeScrqGE7x51M4lBoXQHwLCR+NRwuHSyi20EKogLJMDfc69akVH1R7hWLZVXURxNv66fEKBi7f10+JfzqQsDwHuFSFtfAe4URfKQGKt/aW/iX86GxVv7S38S/nWTu18B7hQba+A9wqjynivbW0tu5jUXLEu6gEEc6i5p7WOlbfA8ILheCNGCADwRQmnw1ufKTg4xF6BHeYdWB+9lZNB+wvvrp9mUVcM10RzNcuA/dLMRHvrzpR87XxPZjkXhRku1FcxqZr4VQDlDHeByrln3vWXEEkMYXmthiS0QBHLPjrvWHC2873W6yq7kDcswMbggj3VuphwDOmjFh1gEGB+O3lWqzc0zW4XZDX7gGUwVHKIEZFO3tNXLs7hwuJHlhrhj+09ofyNV7gVoDFZehw4geaEj+BFd7hl6OJBZ3wzoB4mVf+RrfhS3J+uRy6ltxa+H7LeVHhSC+QqVM13HkmHL6qyKo8qUU4qFCB4CkyggggEEQR0IO4p1OqQ5q8Bw2n0KnWZJZi3ogByTLqMluA0gZF8BCXs/hQI7lNgNSxMCMsEmRGVY8MoiIFdOgGqQ0bXB7Csri2My6gksTm5uYyeZvpH5jJ5211NbpqVImjBGBRRNFQtGQUVFRQapBk1AmiaKgGBTpLTqgKZFKnQCp06iaMFJ+UvC/+nveBeyf2gHWf3bfFUeFrmwiBfsyI8wTpVi7UcOOJw122ur5c6DxuJzKPaRHtqgdn+M90Mp9E8wnpNcWWozt9Uenprnh2rnFmlw9sty4h0Jhh5kSGHsAU+2ugzACSQB4kwPfWlxsKz50MEnMCOjDY/66SKyYDgzX2DXHHjJ1j+yuy/x8zXLVujvbpWzLwe+HxdpkkqqOpaDBzDpO40Gu2tdjCn/zWz+2P/huVtYbDWMKpMierEgsaj2SwbX8S2NZYtwwtE7uW5cy/dCyJ65tNq6McXaXxs482SO2UvhXzZdJEx1pkGkF1J8YqVd6PJIE06TL4UwaxKJqcU4pg1UQBSenRVBFTSepVFqhSFFTiilAyCkRRSagEBRUCaaVEGTAp0UVkQYp0hTqgKRp0jUBA15p2z4McPeN1R9FdbMD0t3jqyHyJlh6yOgr0yseIsLcBR1VlIgqwBVh4EHeteTGpxpm7BneKe5Hi81mGOdR6UACSdoHrra7dYRMLey2RkWAYksPZmJgeVdb5OMBavlrl1A7IQVLTCnxy7T5xpXEtNLdts9aWth4e+mZ+zfZl8RF7FZu73Sy0hrvm46J5bnrpob8FjQCANABsBRUq7YQUFSPIy5ZZJXIBRRRWw1BWrjEuGO7IGhmQDrpG/t91bVFKBod3iPrrGo2WdeUH2el7YouLfIAEAzJYZepnKAQdhpPWt+iqDQS1fEa+LH0dTLHLrr9QDyzdYpZb4J1kaH9QA6jNE6yRIGwHj4dGlQHOVb8nMAeVlGqgAnLr57E7dSPCULN/csdAYjJOrLIGkTlzRPXeulQaAVoGBmjNAmNpjWPKaKmKK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6629" name="AutoShape 4" descr="data:image/jpeg;base64,/9j/4AAQSkZJRgABAQAAAQABAAD/2wCEAAkGBxIQEhISEhIQFBQXEBQPFRAUFBQUEBAQFhUWFhQVFRQYHCggGBolHBUUITEiJikrLjEuFx8zODMsNygtLisBCgoKDg0OGhAQGiwkICQsNCwsMCwtLywsLC8sLCwsLCwsLCw3LywyLC0sLCwtLCwvLSwsLCwsLDAsLCwsLCwsLP/AABEIAOsA1gMBIgACEQEDEQH/xAAcAAACAgMBAQAAAAAAAAAAAAAAAQIGAwQFBwj/xABKEAACAQIEAwQFCAYHBgcAAAABAhEAAwQSITEFIkEGE1FhMnGBkZIHFCNSU2Kh0TNCgpOxwUNjcnPS4vAVFqLC4fEkJTSDo7Kz/8QAGgEBAQADAQEAAAAAAAAAAAAAAAECAwQFBv/EAC8RAAICAQIEAwgBBQAAAAAAAAABAhEDBBIhMUFREyLwBTJhcYGhscFCFDOR0eH/2gAMAwEAAhEDEQA/APawakBSy06wQCiiiqApRTooAilFOipQEBXD7cX7lvA4h7Vw27gVQtwRKEuqyJ9dd2ahetK6lXVWU7qwDKeuoOhogeP4jtTjna8VvXVFrheNsFQoE4/B27RvXvXmux4ctd3jvaC4z4oWMYiKMHw4rczr3S3r1+6HXvQrC2zoFXMQQJBq/rg7QOYW7YMucwRZl47wzG7QJ8YE1jscMsW0a2lmyqMSWtrbRUcnfMoEH21bB51w7tFiu8wNu2168/z/ABeHu2b16ye8CYXvVT5zbUrcVcwYNAMiCARXOfj+OuLbObGsRZ4nfuWsNdsi4vcY0W0MuhDqinLCiTpAO1esWOH2bYQJZtILc92FRVFvMIbIAOWRoYqdnBWkIK27akBgCqKpAds76gdW1Pidatg88Tily7C4jihw4t8Lw+KS/ZNpLeKuOH72/NxD3igqoygDfUaitf8A29fvpdu4nHXMDctcMw2LSwndoty7ctM73HS4pNwZxkyDbbczXoz8Jw5CKbFgrbOa2ptIVttMygjlMnpWTFYG1dKNctWnZDmRnRWa2fFSRyn1VAeT4rtPxHvcQmd0N9LGGtIAIwWLOFwl+4QCNBluYk6/ZivSuymJa7gsJcdizPhbTs53ZmQEk+ua3jgrRJY27ZYtnLFFLF8uTMTG+Xlnw0rJbRUAVQFUAKFUAKoGwAGwoCZFKKdFSgFOKU0TQDpUTQTVAEUUU6AVFJqKxLQ6KTU6pBxSqVRqgKKKDUAjTNAFJhQEaaUoqS6VABpiqd2w7eW+H3rdnujeLIXfK4VrYJhAQQdTqdY6VW+I/KnduQmFsIjH9a63eN7EUge0k+qtcssI82dmLQ58qUox4Pqel3+J2EGZ71lV+s1xAPxNcDE/KHw5Gy98X+9btu6D9oCD7JrxXC8JFy8yZiLhBclVEICZIkbf9QK2sZwS4igq+dHKhXQFygj0mgGVPlWiWqb91HoR9l4o/wByb+nD/Z9A8Px1vEW1u2XW4jbOpkHxHkfI1sV848T4Rfw5BU3GDHa0GBDQNSRt7atHBe3eLwFpbVy0l60i5RJZbwWetzUN7V9tZx1Uf5cDRk9lTq8T3fZns1EVT+yvyh4fH3RYFu9bukFgGAZGAEnmXb2gVcRXQmmrR52TFPFLbNUxCnTorI1kaYoNImgCKIopE1AOg0lpFht5TSwE06AKKgGKKKKqBr43HW7IBuNGZsigBmZ2gtCqoJY5VY6DZSela17j2GUkG5BGXTK/PmZUGSF5+ZlXlnVgKzcQwAvZJZ0ZH7xHQgMrFGQ7gggq7CCDvO4BrkX+yNvNnt3LqP3iN3hIZwq3kvEZiJYyg1fNAMbaVQd7DYhbiq6EMrCQR1H8j5VlrXwWFW0i21mBOpMsxJJZifEkk+2k2BtkklFJJkmNzUKq6mzFEVq/7PtfZr7q1uJjD4azcv3EAS2huMQpY5VEmAN6cTKo93/j/pLj/FUwdi5fcgBVJAJjO8ciDzJgV43i+3XEsVp3gsLEZbKhCf25LD2EVpcf7QHiF0sE7q0pi3Z8NPSeN3M+waDqTHB2R4CvOz6l3tifR6P2djxQ3ZVbfdch4XhRuElixJ1LEksSepJ1J866uB4Rawis+W5cbrC539QArdwMRuPyHjW4XAG8/wCvGueJty5ZPguRwODumI78LhxatNyFxyXHPUQB6+uk9a3MXwecOLFpzbysCr6lhBJOogzqa6RJEz189v8AW9CbST09xrKzU5cbRqfPEsIq3r9vOFAZiQrMfHLM1zHxSYrvbaIFuoTyXNrig7+38JG4ro43hFi+we4gZhpMkSAdJAOo9dbPzW3n7zIucDL3kDMBG077U4GSkly5lOwXe2nNxEfDXEMC4hyk+IBG67aag+dXrgPyoFITHJI2+cW11/btfzX4a4vHsJ3lt1EAlY12qqvw3IpDmT11OUeqasM0oPg/obZafDqY+dce/X18z6K4bxKzibYu2Li3EMjMpkSNwfAjwNbc14t2D7ZWsGncYh7q2cxa3ct6rbJMsrKBMEmQRO5r1yzYDqrC7ehlDDWDBEjQiRXpY8imrR87qdK8E3GXLo+5uVE6Vg+Z/wBZe+IflWU2pXLJ9HLJgnaJMiDWw5Wl0ZrpxOwcsX7BznKn0ic7aCF11Msug8R41j/23hiQBetMCHOdXVra5ApbM4MLo6nXxrm4PsybUZcQ/wBVuRWUW5QhbYfNk1TzHMYAhcut/uWpWGv3GMJDRrmRkZCZYk621kT4xGkXgQtFm8rgMjKynUMpBU+oislaPCsAMPbFsGeZ3JACyzuzsY9bHck+JJ1rcrEAxooooUdFFFZECiiigHFKpTSigFVF+Vbj3c2BhUP0l9SH+7h9n+L0fVm8KvF1wilmICqCxJ2CgSSa+ee0HF2xmJu4hphm5B9SyNLa+7U+ZPjXPqcuyHDmz0vZel8bNb5R4v8ASNfDJFdOxpXKS8BUjjD0ryD6mUGy08OKNmDEDQRqB4zvTxWPUcoYOI9Lqpnaeun8arnDuJ92+ZkDiIg9PMT1pX+JC7dLLlUF1GQESFHUx10rK+BzPBUrfIsI4pJUt038yevvisjcVHMFGh2npO+nr86rC3G6q3pJ0Owmf5VjXHDYkAwdJE6kD+dLY8GD5FuGORSCGzDYgggjzrIMZbzR3nKddiNfAkiql87JzR4t/L86m+J39Z9wANNzD0yLHcud44RCDJgMSY9HMSfcawYrgl1pym03qcgn4lA/Gjg+Ee39Ne5IU5LZ9MlgRmYfqiCdN9ekVgfGsGMHSdKydJcUaI7nJ7HwRWsXw5rLsrqVPpZGAME7EGYYb6jT3V732P7R2+IWFuLpcUBbtr9a1c6+tTuD/wBa8o44nf4cXd2tE5v7pozH2EA+rNXV+SPi1uziLlh1UNfgpd/WLoP0RPgRJHmD411abJU66M5/aGLxtPvrzQ7dvX7PX6KKK9A+cCkTToqACaU0NTFAFFFFUBRRQRVAVq2+I2mfuw4z83JBDcu+4qv9tuEXMRkFu33hNm9ZAYKbdp3a0VuyWBVwFYBoMAt6mjiuyLvmPeWzJuHKQwBzXhdAJB8BGxHiCJBAtop1o8HwjWbFq0xUlECSoCrA2AAAGggaAbbDasxstP6W4PIC3p71qFSK78p2NNrh97LvcKWJ+67AP/w5h7a8MJr2z5ROHm9hktm6/NiE1YJlAUMzHRRrAMa7xVWwHBbOHM25zfaN3bt7DGnsivM10lvSfY9/2ZnjiwuuLb/SKbg+B4i7qtsqu+e5yL7jze0Cu5h+xwH6W8TEHLbAAgn6zTpv0Fd+5I1znSdeXQdZldvWaxLil2D3TpAy2ywKncZlQg+VcO5vkjoyarJL+VfL1Zjw/AcNb2tKSDqXm4dDBPNIGh6V0FGULAC6bAACdogVqLilnU3z0M2bgB6H+j8gd+lTGPQDVojqyssmQeorFqT5nNKSbtuzazE+62fe2tDic3XSNdtWIrFZxCsAQZELDAEhlBJBBjXSDUTiF+somDqYjmYjf1ipsl2Md0e5ivcMsP6VmyfPIoMF/EDwmtDF9ncOFzqLtshTcm25LBtCMoeeaYrrLcVxyspG0ggiIgfhmPurBevZ3AWSFcM+WDzKRkt6/rSQx8IFZRcrMtzSpM5eIs3XtgsyXDEF1BUlgQrB12DAgjTwrjtI3q3YlCGlCgknMhUw8LIESObQnP5RrWrdwqt6Vp1EkTo6mBEiOaN/1RW5yU+J0Yc+xbZHH4XicrxoVPKR0IOhB99cTiOHbDXyLbEFWW7afqB6Vs+sER+yat+Hwln0gZGh0tvm3zejlnaOnWq92sLm6pNvJbCLbttoc0yecjQNIbl8B11rNJpG/FlhLLS5NUz3HgvElxNizfEAXLS3InYsJI9hkVtX7mVGYCYUsBO8CQJqvfJ/hAOHYXMiybZfUAnKzsy/gRVkCCIgRER0jwivYi7VnymSKjNpdGVt+1R+brcFlu9ZU+jlSudrNq8VBJHS6ACY13gVlXtWned0bN/ONLgVQ/dsXe2olTBBNsmdIBB8QN8dn8Jt82sRk7uDbUju8oXLttlVRHgoHQVMcFw/L9Da5fR5BpzFvbqzH1knrWRgQ4NxUYpC4RkIbIUYjOpgNzAaqYYaEA+yCeiKwYPA27K5bSKizMKIEwB/AAeoAVsRUAqKlFKrQFRTNRBoB06VFAIGnSagGpYMOOwiXkNtxKn2EEagg9CDqDVSx/Ab1qYBvJ0ZSRcA+9b6nzWZ8BV0orTlwwyrzI248ssb8p5m+UGCVUxJVgUYDrytzH3CsuWB4dfOOpPn0Fei3LYbRgCPAgEfjWi/AcK0zYtCdZVQh96xXHL2d2l9jrWu7oo66TPrI8h0+IkVsW5Hr3PrNWe52Xw59HvU9VxmA8NHJFaeI7Muutu6G+7dWD8aaD4TWmegyrlTNi1kH3Rk7KH/AMNZ/ubf/wBRXWunQ+quV2XTLh7IO4s2wfWFFdW5sa7Ye6ckvePPO0FgNiLoyW47q0S5RXfd+VARofPX1da08JYFtgLYJtpmZ1AJFoZVDupJEatLR5noZ63FOH3ruIutasl4t2VLArKjM5IgsDtrXU7L8IvC8bt20yKEZecoWbMFEBVJgaGZ6+Ncawznkpp0zt8WEMVpqzhOoAySf1xAUw0hieUekNQJPUeJqBuIgBLEQmSQrCF3mdcogDr1HWrLiuyDcwt3gEM5UdC2UEEZSc3MokQPujzJjb7KXR/TWhqSSLbnMx3Ppjz/ANCsHos11X3MlrMVcWVpWQ5uY6qsko2sKNWn0vDbxrJawaY092TNrMDcZ0YqqgEMqyI7zWIG2513tuE7I2VIN17l0jxIRSYAJISCZAEyTXftWlQBVAUAQFAgAeAArpw6Fp3N/Q05dbFqoJmraxtlQFUgAAKAA0AAQANK2GvgIXGoCl/WAJrLNQuIGBB2IIPqIivRPOddCt/73jIWNlgRYbFsveIQuGW3auFg2xeLyDLprOsQTk/3sGfJ3Fw85BKy0WxeawHMLA50cwSOVZmTFdWxwXDpbS2LNrIhDKpRTDAQG29LTesz8PtMVJtWyUYuhKKSjEySumhJ19dUhq8C4t85ViUNtlIm2x51DKGXMIHntKmNCw1rp1hwuEt2gRbREBOYhVCgt4mOtZqAKKKKWBGkopxTigFRFOigI0UzSqAjUqUa06IBTpUVQSrFi3yo7eCM3uBNZKpnEQ2I7267PAutaRA7Kq21OX9U7nUzvzRsK1Zcqxq2bMeNzdHY4Hby2UHgiD3KK3rmx9VVezwxRbz5robcMLtwMPbmmopjsTAXviQdASlstp5xB9oNcMdRGMUpHU8LbtHd4D+lxH/tfwau0KqvBDds4mLjlheQjZRDoMyxA8M8+yrXXbgknBHLlVSERSqVFbjWKKIoooBUUjToCQopUqAAd6c0UUA6KJooBE0TUJoFQHL7Q376hRZAMrdLHK7GEtMyqpVgVYtAnX31yF41jBGZFVWZkD9zdY2VS8tvMwzTcLKxIiI31ANW6aw4nCpdUpcRHUkEq6hlJBkGD4EA1QavAca1/DWbrRme2HOVWVZPgrEkeo61tG42vIT5yuv41ltWwihVAVVAUKAAqqNAABsKZFCow9632bfEv50d632bfEv51lmnULa7GDvm+zPvX86fet9m3xL+dZOtMmgv4GF8QygkoQAJJzLoBud6plm6/wA3tyhl2znUddTXd7T4vkFhdWuypHhZ/XPlM5R6z4GuZi15kToqifWa8/Wz/ivVnXpl1r0jbH6LURptWlaX6NT/AFv8f+1Zb+KEZfuzWEtFhf7z8645NN/JG+Kf3N+60YjCH+tce+zcFWSqvjnCnD3Dst+2SfAMQpPqhias4Neppnwfz/SOHMuK+RKkTSqIFdJpJUTSJpioAopxSqgKYFKaYoANIU6BQBFFOigMdAqIasgFYgKYpU5rIDpGmaU0AiKKKKAIoNFBqAoWLvXUuXrzqWHfXFzqRyWbbsihlJBAAE6TuT1rUbHtOcibbPkV1kmQsliOq6NqNo6jUXPiHDGLG5ayyYL22JCuQIzKwHK0ADYgwNt64eKsMLljNbuIReJ1AKn6K6NHUkeyZrzM+ne5vod2LMtqRqYO02J7xrb28qLJYTcJMEhVVSPDeeu1Rs4wXLaIgLvOYrb58sjqRsN9TFW/DCF/H21O9sav9LHb+fiPHlZTsVjXuBrJsXYEK36PqP7cnQ1aOzfEe/siSe8Q91cDAq2ddmKkAjMIb2+VcRCO9ujmZiykIqlmIyAbAaDQ6mBXe4PhGTO7jKzBVCSDkRMxUMRoWl2mNNhrEnZpYyUm+hrztNJHSooorvOUg1MGpETWMmsQZJorGGqYNLA6YNQLeVTy1QOg0pp1QQaipGigMAFZVpgURWKRWBoFBqM0ISoooqgKKKKoHNFEUmqAK4/HzzYcf1jt7rbD/mrrzXG4030thfuXX9xtD/mrXlfkZnj95G5Y9EUsSWy8oB8icunuNSs7CpONDWpcjZ1OZwS9cz31CLvbb9IeqkfV+7XWN279mn7w/wCGubwpov3F+taVvgZgf/0FdqtmJ+REyNbnw/Jrd7d+zT94f8NBuXfs0/eH/DWxSNbDDcu35NcYm4f6NP3n+WsT3Ln1F+P/AC1ssaRE1i7ZbXb8mBXufZp+8/y1nlspOzZTA3ho9k/hUhTiiJJ30KZYv457llnGIyhWRpXLbc9/g2zlcilYT5wBI/VaCw1ZYXi2PuWLNxRcYPaVzcNnK4xDWw2QW1Rps5j6XszjerslSiNANPDoBWyzA5HF8Zd7gvZzZxcCNFtieVstwKMrGJHpBX9R3HAuY7HqWy28UWZxdhkU20+gw30UhDoWN7QECVbmBgNdqcUBTsFdxdl37xcR3JJhkXvb3eToMrAwmWdR18NJKuMUUAAUGlRQBUCanmqD1iwgVqnNY1FOoijZvAVMVGanFZIgVFqkajQEa4/FoOIt+Isv7mdP8Ncbj3be2qumHzG6HNsOy/RiCQzDXWIgTvIOorS7J8Tu4p7jXWzlAlsNCgxzsQcoAO46VzZska2r1xOrHgmlvapFztbCpmopsKdOhgV3i3FRg3t3yrNOezlWBJcBxJOw+j3/AI1z8R8oJygW7AD9S75kA6ZcsFvbHtp/KEkYV2+o9tv+MKfwY15zh7smtHiTiqR24cGPIrlzPbuzvFvndhbuXK0sjJuFdT0PUEQR666VUP5LLjN87EnJntFR0DZXVyPag91Xpq7INuKZwZoKGRxRCJrKEqKiKM1UwMgFEUE0VkYiXepxUBUhVQACgmhaZqgQopUUAUUUyKARqNSiokViBCmBUoopRbIgVkNQNSqogVWe3PGjhrSpauZLzsCIClltDVmhgQAYCyR108rMKovb/subpOLs5i4UC4g5iUAjMo6wAJXqBIg74ZL2vabcCj4i38jzjF4g6mZMljsJJJJ0GnWrx8miTYd/r32I9SqifxU151xG26jMQCunOpka7eY/h51bezPHrmEsWLapbuAoLpHMjAXGZjLyddTAy9NYrgVVZ6uZSl5Uj1PvFBCllDEEhZGZgIkgbkCR76nXl78du/O7WKdQWzG2LYJypbKOoX1AtmJ667aAWiz2xSedCBEDKwJLCM28CNdPduYrcskWcctNki6oy9s7QbC4kEgTZfU7Axy/jFeUYHCORmeUWJPR46z9Ufj6qt/aTtAMXcFtSBbQl55hnMkITmA2AYx94eFHAsJbfEWFZkyZ+9eWEZbYzAHXq2Qe01pfGW1HZhxvHj3yX0Ll2G4WcNhVzLla4e9K/VUgC2pHQ5QJHiTVhrX+fWvtbXxr+dM4619ra+NfzrvVJUjypqUpOTXMz1EifKsPz219ra+NfzpfPLX2lv41/OjZNkuxsCma1vnlrpdtfGv51lFwZcwOYRMrrI8o3qoxcWuZlqQrh4HtIl4JktXiTJYDuibKhgua5D6an0RLCDIEVov21tDXI4QSGkoWLE2hayFWK8zXANSIjWBrWSMS10Vw8B2ntXrlu2qXVLqxBcIqgqzqyiW5zNs6pmEFTMEGu3NUDiiozRQBNYsbiBZtvdYMVRGuMFGZiqgkwo3MDas8UmEiPZQHHftFZkgC4wDBDcCjulLXDaQlp2NxWXQHYzA1rXw3am01tXIYN3au6DLFtj3UAuxCgHvkIJIkSdK3LfZ7DKLYW0ALahUUM4XKrFlDKDDwxLDNMEkihuAYaCO6AkWVlWdXix+hh1IIKydQfXQG3w7GpftJeScrqGE7x51M4lBoXQHwLCR+NRwuHSyi20EKogLJMDfc69akVH1R7hWLZVXURxNv66fEKBi7f10+JfzqQsDwHuFSFtfAe4URfKQGKt/aW/iX86GxVv7S38S/nWTu18B7hQba+A9wqjynivbW0tu5jUXLEu6gEEc6i5p7WOlbfA8ILheCNGCADwRQmnw1ufKTg4xF6BHeYdWB+9lZNB+wvvrp9mUVcM10RzNcuA/dLMRHvrzpR87XxPZjkXhRku1FcxqZr4VQDlDHeByrln3vWXEEkMYXmthiS0QBHLPjrvWHC2873W6yq7kDcswMbggj3VuphwDOmjFh1gEGB+O3lWqzc0zW4XZDX7gGUwVHKIEZFO3tNXLs7hwuJHlhrhj+09ofyNV7gVoDFZehw4geaEj+BFd7hl6OJBZ3wzoB4mVf+RrfhS3J+uRy6ltxa+H7LeVHhSC+QqVM13HkmHL6qyKo8qUU4qFCB4CkyggggEEQR0IO4p1OqQ5q8Bw2n0KnWZJZi3ogByTLqMluA0gZF8BCXs/hQI7lNgNSxMCMsEmRGVY8MoiIFdOgGqQ0bXB7Csri2My6gksTm5uYyeZvpH5jJ5211NbpqVImjBGBRRNFQtGQUVFRQapBk1AmiaKgGBTpLTqgKZFKnQCp06iaMFJ+UvC/+nveBeyf2gHWf3bfFUeFrmwiBfsyI8wTpVi7UcOOJw122ur5c6DxuJzKPaRHtqgdn+M90Mp9E8wnpNcWWozt9Uenprnh2rnFmlw9sty4h0Jhh5kSGHsAU+2ugzACSQB4kwPfWlxsKz50MEnMCOjDY/66SKyYDgzX2DXHHjJ1j+yuy/x8zXLVujvbpWzLwe+HxdpkkqqOpaDBzDpO40Gu2tdjCn/zWz+2P/huVtYbDWMKpMierEgsaj2SwbX8S2NZYtwwtE7uW5cy/dCyJ65tNq6McXaXxs482SO2UvhXzZdJEx1pkGkF1J8YqVd6PJIE06TL4UwaxKJqcU4pg1UQBSenRVBFTSepVFqhSFFTiilAyCkRRSagEBRUCaaVEGTAp0UVkQYp0hTqgKRp0jUBA15p2z4McPeN1R9FdbMD0t3jqyHyJlh6yOgr0yseIsLcBR1VlIgqwBVh4EHeteTGpxpm7BneKe5Hi81mGOdR6UACSdoHrra7dYRMLey2RkWAYksPZmJgeVdb5OMBavlrl1A7IQVLTCnxy7T5xpXEtNLdts9aWth4e+mZ+zfZl8RF7FZu73Sy0hrvm46J5bnrpob8FjQCANABsBRUq7YQUFSPIy5ZZJXIBRRRWw1BWrjEuGO7IGhmQDrpG/t91bVFKBod3iPrrGo2WdeUH2el7YouLfIAEAzJYZepnKAQdhpPWt+iqDQS1fEa+LH0dTLHLrr9QDyzdYpZb4J1kaH9QA6jNE6yRIGwHj4dGlQHOVb8nMAeVlGqgAnLr57E7dSPCULN/csdAYjJOrLIGkTlzRPXeulQaAVoGBmjNAmNpjWPKaKmKKA//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6630" name="AutoShape 6" descr="data:image/jpeg;base64,/9j/4AAQSkZJRgABAQAAAQABAAD/2wCEAAkGBxIQEhISEhIQFBQXEBQPFRAUFBQUEBAQFhUWFhQVFRQYHCggGBolHBUUITEiJikrLjEuFx8zODMsNygtLisBCgoKDg0OGhAQGiwkICQsNCwsMCwtLywsLC8sLCwsLCwsLCw3LywyLC0sLCwtLCwvLSwsLCwsLDAsLCwsLCwsLP/AABEIAOsA1gMBIgACEQEDEQH/xAAcAAACAgMBAQAAAAAAAAAAAAAAAQIGAwQFBwj/xABKEAACAQIEAwQFCAYHBgcAAAABAhEAAwQSITEFIkEGE1FhMnGBkZIHFCNSU2Kh0TNCgpOxwUNjcnPS4vAVFqLC4fEkJTSDo7Kz/8QAGgEBAQADAQEAAAAAAAAAAAAAAAECAwQFBv/EAC8RAAICAQIEAwgBBQAAAAAAAAABAhEDBBIhMUFREyLwBTJhcYGhscFCFDOR0eH/2gAMAwEAAhEDEQA/APawakBSy06wQCiiiqApRTooAilFOipQEBXD7cX7lvA4h7Vw27gVQtwRKEuqyJ9dd2ahetK6lXVWU7qwDKeuoOhogeP4jtTjna8VvXVFrheNsFQoE4/B27RvXvXmux4ctd3jvaC4z4oWMYiKMHw4rczr3S3r1+6HXvQrC2zoFXMQQJBq/rg7QOYW7YMucwRZl47wzG7QJ8YE1jscMsW0a2lmyqMSWtrbRUcnfMoEH21bB51w7tFiu8wNu2168/z/ABeHu2b16ye8CYXvVT5zbUrcVcwYNAMiCARXOfj+OuLbObGsRZ4nfuWsNdsi4vcY0W0MuhDqinLCiTpAO1esWOH2bYQJZtILc92FRVFvMIbIAOWRoYqdnBWkIK27akBgCqKpAds76gdW1Pidatg88Tily7C4jihw4t8Lw+KS/ZNpLeKuOH72/NxD3igqoygDfUaitf8A29fvpdu4nHXMDctcMw2LSwndoty7ctM73HS4pNwZxkyDbbczXoz8Jw5CKbFgrbOa2ptIVttMygjlMnpWTFYG1dKNctWnZDmRnRWa2fFSRyn1VAeT4rtPxHvcQmd0N9LGGtIAIwWLOFwl+4QCNBluYk6/ZivSuymJa7gsJcdizPhbTs53ZmQEk+ua3jgrRJY27ZYtnLFFLF8uTMTG+Xlnw0rJbRUAVQFUAKFUAKoGwAGwoCZFKKdFSgFOKU0TQDpUTQTVAEUUU6AVFJqKxLQ6KTU6pBxSqVRqgKKKDUAjTNAFJhQEaaUoqS6VABpiqd2w7eW+H3rdnujeLIXfK4VrYJhAQQdTqdY6VW+I/KnduQmFsIjH9a63eN7EUge0k+qtcssI82dmLQ58qUox4Pqel3+J2EGZ71lV+s1xAPxNcDE/KHw5Gy98X+9btu6D9oCD7JrxXC8JFy8yZiLhBclVEICZIkbf9QK2sZwS4igq+dHKhXQFygj0mgGVPlWiWqb91HoR9l4o/wByb+nD/Z9A8Px1vEW1u2XW4jbOpkHxHkfI1sV848T4Rfw5BU3GDHa0GBDQNSRt7atHBe3eLwFpbVy0l60i5RJZbwWetzUN7V9tZx1Uf5cDRk9lTq8T3fZns1EVT+yvyh4fH3RYFu9bukFgGAZGAEnmXb2gVcRXQmmrR52TFPFLbNUxCnTorI1kaYoNImgCKIopE1AOg0lpFht5TSwE06AKKgGKKKKqBr43HW7IBuNGZsigBmZ2gtCqoJY5VY6DZSela17j2GUkG5BGXTK/PmZUGSF5+ZlXlnVgKzcQwAvZJZ0ZH7xHQgMrFGQ7gggq7CCDvO4BrkX+yNvNnt3LqP3iN3hIZwq3kvEZiJYyg1fNAMbaVQd7DYhbiq6EMrCQR1H8j5VlrXwWFW0i21mBOpMsxJJZifEkk+2k2BtkklFJJkmNzUKq6mzFEVq/7PtfZr7q1uJjD4azcv3EAS2huMQpY5VEmAN6cTKo93/j/pLj/FUwdi5fcgBVJAJjO8ciDzJgV43i+3XEsVp3gsLEZbKhCf25LD2EVpcf7QHiF0sE7q0pi3Z8NPSeN3M+waDqTHB2R4CvOz6l3tifR6P2djxQ3ZVbfdch4XhRuElixJ1LEksSepJ1J866uB4Rawis+W5cbrC539QArdwMRuPyHjW4XAG8/wCvGueJty5ZPguRwODumI78LhxatNyFxyXHPUQB6+uk9a3MXwecOLFpzbysCr6lhBJOogzqa6RJEz189v8AW9CbST09xrKzU5cbRqfPEsIq3r9vOFAZiQrMfHLM1zHxSYrvbaIFuoTyXNrig7+38JG4ro43hFi+we4gZhpMkSAdJAOo9dbPzW3n7zIucDL3kDMBG077U4GSkly5lOwXe2nNxEfDXEMC4hyk+IBG67aag+dXrgPyoFITHJI2+cW11/btfzX4a4vHsJ3lt1EAlY12qqvw3IpDmT11OUeqasM0oPg/obZafDqY+dce/X18z6K4bxKzibYu2Li3EMjMpkSNwfAjwNbc14t2D7ZWsGncYh7q2cxa3ct6rbJMsrKBMEmQRO5r1yzYDqrC7ehlDDWDBEjQiRXpY8imrR87qdK8E3GXLo+5uVE6Vg+Z/wBZe+IflWU2pXLJ9HLJgnaJMiDWw5Wl0ZrpxOwcsX7BznKn0ic7aCF11Msug8R41j/23hiQBetMCHOdXVra5ApbM4MLo6nXxrm4PsybUZcQ/wBVuRWUW5QhbYfNk1TzHMYAhcut/uWpWGv3GMJDRrmRkZCZYk621kT4xGkXgQtFm8rgMjKynUMpBU+oislaPCsAMPbFsGeZ3JACyzuzsY9bHck+JJ1rcrEAxooooUdFFFZECiiigHFKpTSigFVF+Vbj3c2BhUP0l9SH+7h9n+L0fVm8KvF1wilmICqCxJ2CgSSa+ee0HF2xmJu4hphm5B9SyNLa+7U+ZPjXPqcuyHDmz0vZel8bNb5R4v8ASNfDJFdOxpXKS8BUjjD0ryD6mUGy08OKNmDEDQRqB4zvTxWPUcoYOI9Lqpnaeun8arnDuJ92+ZkDiIg9PMT1pX+JC7dLLlUF1GQESFHUx10rK+BzPBUrfIsI4pJUt038yevvisjcVHMFGh2npO+nr86rC3G6q3pJ0Owmf5VjXHDYkAwdJE6kD+dLY8GD5FuGORSCGzDYgggjzrIMZbzR3nKddiNfAkiql87JzR4t/L86m+J39Z9wANNzD0yLHcud44RCDJgMSY9HMSfcawYrgl1pym03qcgn4lA/Gjg+Ee39Ne5IU5LZ9MlgRmYfqiCdN9ekVgfGsGMHSdKydJcUaI7nJ7HwRWsXw5rLsrqVPpZGAME7EGYYb6jT3V732P7R2+IWFuLpcUBbtr9a1c6+tTuD/wBa8o44nf4cXd2tE5v7pozH2EA+rNXV+SPi1uziLlh1UNfgpd/WLoP0RPgRJHmD411abJU66M5/aGLxtPvrzQ7dvX7PX6KKK9A+cCkTToqACaU0NTFAFFFFUBRRQRVAVq2+I2mfuw4z83JBDcu+4qv9tuEXMRkFu33hNm9ZAYKbdp3a0VuyWBVwFYBoMAt6mjiuyLvmPeWzJuHKQwBzXhdAJB8BGxHiCJBAtop1o8HwjWbFq0xUlECSoCrA2AAAGggaAbbDasxstP6W4PIC3p71qFSK78p2NNrh97LvcKWJ+67AP/w5h7a8MJr2z5ROHm9hktm6/NiE1YJlAUMzHRRrAMa7xVWwHBbOHM25zfaN3bt7DGnsivM10lvSfY9/2ZnjiwuuLb/SKbg+B4i7qtsqu+e5yL7jze0Cu5h+xwH6W8TEHLbAAgn6zTpv0Fd+5I1znSdeXQdZldvWaxLil2D3TpAy2ywKncZlQg+VcO5vkjoyarJL+VfL1Zjw/AcNb2tKSDqXm4dDBPNIGh6V0FGULAC6bAACdogVqLilnU3z0M2bgB6H+j8gd+lTGPQDVojqyssmQeorFqT5nNKSbtuzazE+62fe2tDic3XSNdtWIrFZxCsAQZELDAEhlBJBBjXSDUTiF+somDqYjmYjf1ipsl2Md0e5ivcMsP6VmyfPIoMF/EDwmtDF9ncOFzqLtshTcm25LBtCMoeeaYrrLcVxyspG0ggiIgfhmPurBevZ3AWSFcM+WDzKRkt6/rSQx8IFZRcrMtzSpM5eIs3XtgsyXDEF1BUlgQrB12DAgjTwrjtI3q3YlCGlCgknMhUw8LIESObQnP5RrWrdwqt6Vp1EkTo6mBEiOaN/1RW5yU+J0Yc+xbZHH4XicrxoVPKR0IOhB99cTiOHbDXyLbEFWW7afqB6Vs+sER+yat+Hwln0gZGh0tvm3zejlnaOnWq92sLm6pNvJbCLbttoc0yecjQNIbl8B11rNJpG/FlhLLS5NUz3HgvElxNizfEAXLS3InYsJI9hkVtX7mVGYCYUsBO8CQJqvfJ/hAOHYXMiybZfUAnKzsy/gRVkCCIgRER0jwivYi7VnymSKjNpdGVt+1R+brcFlu9ZU+jlSudrNq8VBJHS6ACY13gVlXtWned0bN/ONLgVQ/dsXe2olTBBNsmdIBB8QN8dn8Jt82sRk7uDbUju8oXLttlVRHgoHQVMcFw/L9Da5fR5BpzFvbqzH1knrWRgQ4NxUYpC4RkIbIUYjOpgNzAaqYYaEA+yCeiKwYPA27K5bSKizMKIEwB/AAeoAVsRUAqKlFKrQFRTNRBoB06VFAIGnSagGpYMOOwiXkNtxKn2EEagg9CDqDVSx/Ab1qYBvJ0ZSRcA+9b6nzWZ8BV0orTlwwyrzI248ssb8p5m+UGCVUxJVgUYDrytzH3CsuWB4dfOOpPn0Fei3LYbRgCPAgEfjWi/AcK0zYtCdZVQh96xXHL2d2l9jrWu7oo66TPrI8h0+IkVsW5Hr3PrNWe52Xw59HvU9VxmA8NHJFaeI7Muutu6G+7dWD8aaD4TWmegyrlTNi1kH3Rk7KH/AMNZ/ubf/wBRXWunQ+quV2XTLh7IO4s2wfWFFdW5sa7Ye6ckvePPO0FgNiLoyW47q0S5RXfd+VARofPX1da08JYFtgLYJtpmZ1AJFoZVDupJEatLR5noZ63FOH3ruIutasl4t2VLArKjM5IgsDtrXU7L8IvC8bt20yKEZecoWbMFEBVJgaGZ6+Ncawznkpp0zt8WEMVpqzhOoAySf1xAUw0hieUekNQJPUeJqBuIgBLEQmSQrCF3mdcogDr1HWrLiuyDcwt3gEM5UdC2UEEZSc3MokQPujzJjb7KXR/TWhqSSLbnMx3Ppjz/ANCsHos11X3MlrMVcWVpWQ5uY6qsko2sKNWn0vDbxrJawaY092TNrMDcZ0YqqgEMqyI7zWIG2513tuE7I2VIN17l0jxIRSYAJISCZAEyTXftWlQBVAUAQFAgAeAArpw6Fp3N/Q05dbFqoJmraxtlQFUgAAKAA0AAQANK2GvgIXGoCl/WAJrLNQuIGBB2IIPqIivRPOddCt/73jIWNlgRYbFsveIQuGW3auFg2xeLyDLprOsQTk/3sGfJ3Fw85BKy0WxeawHMLA50cwSOVZmTFdWxwXDpbS2LNrIhDKpRTDAQG29LTesz8PtMVJtWyUYuhKKSjEySumhJ19dUhq8C4t85ViUNtlIm2x51DKGXMIHntKmNCw1rp1hwuEt2gRbREBOYhVCgt4mOtZqAKKKKWBGkopxTigFRFOigI0UzSqAjUqUa06IBTpUVQSrFi3yo7eCM3uBNZKpnEQ2I7267PAutaRA7Kq21OX9U7nUzvzRsK1Zcqxq2bMeNzdHY4Hby2UHgiD3KK3rmx9VVezwxRbz5robcMLtwMPbmmopjsTAXviQdASlstp5xB9oNcMdRGMUpHU8LbtHd4D+lxH/tfwau0KqvBDds4mLjlheQjZRDoMyxA8M8+yrXXbgknBHLlVSERSqVFbjWKKIoooBUUjToCQopUqAAd6c0UUA6KJooBE0TUJoFQHL7Q376hRZAMrdLHK7GEtMyqpVgVYtAnX31yF41jBGZFVWZkD9zdY2VS8tvMwzTcLKxIiI31ANW6aw4nCpdUpcRHUkEq6hlJBkGD4EA1QavAca1/DWbrRme2HOVWVZPgrEkeo61tG42vIT5yuv41ltWwihVAVVAUKAAqqNAABsKZFCow9632bfEv50d632bfEv51lmnULa7GDvm+zPvX86fet9m3xL+dZOtMmgv4GF8QygkoQAJJzLoBud6plm6/wA3tyhl2znUddTXd7T4vkFhdWuypHhZ/XPlM5R6z4GuZi15kToqifWa8/Wz/ivVnXpl1r0jbH6LURptWlaX6NT/AFv8f+1Zb+KEZfuzWEtFhf7z8645NN/JG+Kf3N+60YjCH+tce+zcFWSqvjnCnD3Dst+2SfAMQpPqhias4Neppnwfz/SOHMuK+RKkTSqIFdJpJUTSJpioAopxSqgKYFKaYoANIU6BQBFFOigMdAqIasgFYgKYpU5rIDpGmaU0AiKKKKAIoNFBqAoWLvXUuXrzqWHfXFzqRyWbbsihlJBAAE6TuT1rUbHtOcibbPkV1kmQsliOq6NqNo6jUXPiHDGLG5ayyYL22JCuQIzKwHK0ADYgwNt64eKsMLljNbuIReJ1AKn6K6NHUkeyZrzM+ne5vod2LMtqRqYO02J7xrb28qLJYTcJMEhVVSPDeeu1Rs4wXLaIgLvOYrb58sjqRsN9TFW/DCF/H21O9sav9LHb+fiPHlZTsVjXuBrJsXYEK36PqP7cnQ1aOzfEe/siSe8Q91cDAq2ddmKkAjMIb2+VcRCO9ujmZiykIqlmIyAbAaDQ6mBXe4PhGTO7jKzBVCSDkRMxUMRoWl2mNNhrEnZpYyUm+hrztNJHSooorvOUg1MGpETWMmsQZJorGGqYNLA6YNQLeVTy1QOg0pp1QQaipGigMAFZVpgURWKRWBoFBqM0ISoooqgKKKKoHNFEUmqAK4/HzzYcf1jt7rbD/mrrzXG4030thfuXX9xtD/mrXlfkZnj95G5Y9EUsSWy8oB8icunuNSs7CpONDWpcjZ1OZwS9cz31CLvbb9IeqkfV+7XWN279mn7w/wCGubwpov3F+taVvgZgf/0FdqtmJ+REyNbnw/Jrd7d+zT94f8NBuXfs0/eH/DWxSNbDDcu35NcYm4f6NP3n+WsT3Ln1F+P/AC1ssaRE1i7ZbXb8mBXufZp+8/y1nlspOzZTA3ho9k/hUhTiiJJ30KZYv457llnGIyhWRpXLbc9/g2zlcilYT5wBI/VaCw1ZYXi2PuWLNxRcYPaVzcNnK4xDWw2QW1Rps5j6XszjerslSiNANPDoBWyzA5HF8Zd7gvZzZxcCNFtieVstwKMrGJHpBX9R3HAuY7HqWy28UWZxdhkU20+gw30UhDoWN7QECVbmBgNdqcUBTsFdxdl37xcR3JJhkXvb3eToMrAwmWdR18NJKuMUUAAUGlRQBUCanmqD1iwgVqnNY1FOoijZvAVMVGanFZIgVFqkajQEa4/FoOIt+Isv7mdP8Ncbj3be2qumHzG6HNsOy/RiCQzDXWIgTvIOorS7J8Tu4p7jXWzlAlsNCgxzsQcoAO46VzZska2r1xOrHgmlvapFztbCpmopsKdOhgV3i3FRg3t3yrNOezlWBJcBxJOw+j3/AI1z8R8oJygW7AD9S75kA6ZcsFvbHtp/KEkYV2+o9tv+MKfwY15zh7smtHiTiqR24cGPIrlzPbuzvFvndhbuXK0sjJuFdT0PUEQR666VUP5LLjN87EnJntFR0DZXVyPag91Xpq7INuKZwZoKGRxRCJrKEqKiKM1UwMgFEUE0VkYiXepxUBUhVQACgmhaZqgQopUUAUUUyKARqNSiokViBCmBUoopRbIgVkNQNSqogVWe3PGjhrSpauZLzsCIClltDVmhgQAYCyR108rMKovb/subpOLs5i4UC4g5iUAjMo6wAJXqBIg74ZL2vabcCj4i38jzjF4g6mZMljsJJJJ0GnWrx8miTYd/r32I9SqifxU151xG26jMQCunOpka7eY/h51bezPHrmEsWLapbuAoLpHMjAXGZjLyddTAy9NYrgVVZ6uZSl5Uj1PvFBCllDEEhZGZgIkgbkCR76nXl78du/O7WKdQWzG2LYJypbKOoX1AtmJ667aAWiz2xSedCBEDKwJLCM28CNdPduYrcskWcctNki6oy9s7QbC4kEgTZfU7Axy/jFeUYHCORmeUWJPR46z9Ufj6qt/aTtAMXcFtSBbQl55hnMkITmA2AYx94eFHAsJbfEWFZkyZ+9eWEZbYzAHXq2Qe01pfGW1HZhxvHj3yX0Ll2G4WcNhVzLla4e9K/VUgC2pHQ5QJHiTVhrX+fWvtbXxr+dM4619ra+NfzrvVJUjypqUpOTXMz1EifKsPz219ra+NfzpfPLX2lv41/OjZNkuxsCma1vnlrpdtfGv51lFwZcwOYRMrrI8o3qoxcWuZlqQrh4HtIl4JktXiTJYDuibKhgua5D6an0RLCDIEVov21tDXI4QSGkoWLE2hayFWK8zXANSIjWBrWSMS10Vw8B2ntXrlu2qXVLqxBcIqgqzqyiW5zNs6pmEFTMEGu3NUDiiozRQBNYsbiBZtvdYMVRGuMFGZiqgkwo3MDas8UmEiPZQHHftFZkgC4wDBDcCjulLXDaQlp2NxWXQHYzA1rXw3am01tXIYN3au6DLFtj3UAuxCgHvkIJIkSdK3LfZ7DKLYW0ALahUUM4XKrFlDKDDwxLDNMEkihuAYaCO6AkWVlWdXix+hh1IIKydQfXQG3w7GpftJeScrqGE7x51M4lBoXQHwLCR+NRwuHSyi20EKogLJMDfc69akVH1R7hWLZVXURxNv66fEKBi7f10+JfzqQsDwHuFSFtfAe4URfKQGKt/aW/iX86GxVv7S38S/nWTu18B7hQba+A9wqjynivbW0tu5jUXLEu6gEEc6i5p7WOlbfA8ILheCNGCADwRQmnw1ufKTg4xF6BHeYdWB+9lZNB+wvvrp9mUVcM10RzNcuA/dLMRHvrzpR87XxPZjkXhRku1FcxqZr4VQDlDHeByrln3vWXEEkMYXmthiS0QBHLPjrvWHC2873W6yq7kDcswMbggj3VuphwDOmjFh1gEGB+O3lWqzc0zW4XZDX7gGUwVHKIEZFO3tNXLs7hwuJHlhrhj+09ofyNV7gVoDFZehw4geaEj+BFd7hl6OJBZ3wzoB4mVf+RrfhS3J+uRy6ltxa+H7LeVHhSC+QqVM13HkmHL6qyKo8qUU4qFCB4CkyggggEEQR0IO4p1OqQ5q8Bw2n0KnWZJZi3ogByTLqMluA0gZF8BCXs/hQI7lNgNSxMCMsEmRGVY8MoiIFdOgGqQ0bXB7Csri2My6gksTm5uYyeZvpH5jJ5211NbpqVImjBGBRRNFQtGQUVFRQapBk1AmiaKgGBTpLTqgKZFKnQCp06iaMFJ+UvC/+nveBeyf2gHWf3bfFUeFrmwiBfsyI8wTpVi7UcOOJw122ur5c6DxuJzKPaRHtqgdn+M90Mp9E8wnpNcWWozt9Uenprnh2rnFmlw9sty4h0Jhh5kSGHsAU+2ugzACSQB4kwPfWlxsKz50MEnMCOjDY/66SKyYDgzX2DXHHjJ1j+yuy/x8zXLVujvbpWzLwe+HxdpkkqqOpaDBzDpO40Gu2tdjCn/zWz+2P/huVtYbDWMKpMierEgsaj2SwbX8S2NZYtwwtE7uW5cy/dCyJ65tNq6McXaXxs482SO2UvhXzZdJEx1pkGkF1J8YqVd6PJIE06TL4UwaxKJqcU4pg1UQBSenRVBFTSepVFqhSFFTiilAyCkRRSagEBRUCaaVEGTAp0UVkQYp0hTqgKRp0jUBA15p2z4McPeN1R9FdbMD0t3jqyHyJlh6yOgr0yseIsLcBR1VlIgqwBVh4EHeteTGpxpm7BneKe5Hi81mGOdR6UACSdoHrra7dYRMLey2RkWAYksPZmJgeVdb5OMBavlrl1A7IQVLTCnxy7T5xpXEtNLdts9aWth4e+mZ+zfZl8RF7FZu73Sy0hrvm46J5bnrpob8FjQCANABsBRUq7YQUFSPIy5ZZJXIBRRRWw1BWrjEuGO7IGhmQDrpG/t91bVFKBod3iPrrGo2WdeUH2el7YouLfIAEAzJYZepnKAQdhpPWt+iqDQS1fEa+LH0dTLHLrr9QDyzdYpZb4J1kaH9QA6jNE6yRIGwHj4dGlQHOVb8nMAeVlGqgAnLr57E7dSPCULN/csdAYjJOrLIGkTlzRPXeulQaAVoGBmjNAmNpjWPKaKmKKA//9k="/>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4104" name="Picture 8" descr="http://farm3.staticflickr.com/2633/3881120487_47f947331a.jpg"/>
          <p:cNvPicPr>
            <a:picLocks noChangeAspect="1" noChangeArrowheads="1"/>
          </p:cNvPicPr>
          <p:nvPr/>
        </p:nvPicPr>
        <p:blipFill rotWithShape="1">
          <a:blip r:embed="rId3" cstate="print">
            <a:extLst/>
          </a:blip>
          <a:srcRect l="40714" t="-2115" r="664" b="2115"/>
          <a:stretch/>
        </p:blipFill>
        <p:spPr bwMode="auto">
          <a:xfrm>
            <a:off x="4811685" y="1371600"/>
            <a:ext cx="2973556"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
            <a:ext cx="8229600" cy="6858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r>
              <a:rPr lang="en-US" sz="4000" b="1" dirty="0" smtClean="0">
                <a:solidFill>
                  <a:schemeClr val="tx2">
                    <a:lumMod val="75000"/>
                  </a:schemeClr>
                </a:solidFill>
              </a:rPr>
              <a:t>Macroscopic Dissection of a Cap</a:t>
            </a:r>
            <a:endParaRPr lang="en-US" sz="4000" dirty="0">
              <a:solidFill>
                <a:schemeClr val="tx2">
                  <a:lumMod val="75000"/>
                </a:schemeClr>
              </a:solidFill>
            </a:endParaRPr>
          </a:p>
        </p:txBody>
      </p:sp>
      <p:pic>
        <p:nvPicPr>
          <p:cNvPr id="28674" name="Picture 3" descr="H:\Transfer\kwixted\Master Naturalist\Fungi\MacroscopicDescription1.jpg"/>
          <p:cNvPicPr>
            <a:picLocks noChangeAspect="1" noChangeArrowheads="1"/>
          </p:cNvPicPr>
          <p:nvPr/>
        </p:nvPicPr>
        <p:blipFill>
          <a:blip r:embed="rId3"/>
          <a:srcRect t="10011"/>
          <a:stretch>
            <a:fillRect/>
          </a:stretch>
        </p:blipFill>
        <p:spPr bwMode="auto">
          <a:xfrm>
            <a:off x="1600200" y="765175"/>
            <a:ext cx="4940300" cy="6072188"/>
          </a:xfrm>
          <a:prstGeom prst="rect">
            <a:avLst/>
          </a:prstGeom>
          <a:noFill/>
          <a:ln w="9525">
            <a:noFill/>
            <a:miter lim="800000"/>
            <a:headEnd/>
            <a:tailEnd/>
          </a:ln>
        </p:spPr>
      </p:pic>
      <p:sp>
        <p:nvSpPr>
          <p:cNvPr id="28675" name="TextBox 3"/>
          <p:cNvSpPr txBox="1">
            <a:spLocks noChangeArrowheads="1"/>
          </p:cNvSpPr>
          <p:nvPr/>
        </p:nvSpPr>
        <p:spPr bwMode="auto">
          <a:xfrm rot="-5400000">
            <a:off x="5236368" y="4733132"/>
            <a:ext cx="2913063" cy="304800"/>
          </a:xfrm>
          <a:prstGeom prst="rect">
            <a:avLst/>
          </a:prstGeom>
          <a:noFill/>
          <a:ln w="9525">
            <a:noFill/>
            <a:miter lim="800000"/>
            <a:headEnd/>
            <a:tailEnd/>
          </a:ln>
        </p:spPr>
        <p:txBody>
          <a:bodyPr>
            <a:spAutoFit/>
          </a:bodyPr>
          <a:lstStyle/>
          <a:p>
            <a:pPr algn="ctr"/>
            <a:r>
              <a:rPr lang="en-US" sz="1400" i="1"/>
              <a:t>M.M. Kyde, Ph.D.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
            <a:ext cx="8229600" cy="9144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r>
              <a:rPr lang="en-US" sz="4000" b="1" dirty="0" smtClean="0">
                <a:solidFill>
                  <a:schemeClr val="tx2">
                    <a:lumMod val="75000"/>
                  </a:schemeClr>
                </a:solidFill>
              </a:rPr>
              <a:t>Macroscopic Dissection of Gills</a:t>
            </a:r>
            <a:endParaRPr lang="en-US" sz="4000" dirty="0">
              <a:solidFill>
                <a:schemeClr val="tx2">
                  <a:lumMod val="75000"/>
                </a:schemeClr>
              </a:solidFill>
            </a:endParaRPr>
          </a:p>
        </p:txBody>
      </p:sp>
      <p:pic>
        <p:nvPicPr>
          <p:cNvPr id="30722" name="Picture 2" descr="H:\Transfer\kwixted\Master Naturalist\Fungi\MacroscopicDescription2.jpg"/>
          <p:cNvPicPr>
            <a:picLocks noChangeAspect="1" noChangeArrowheads="1"/>
          </p:cNvPicPr>
          <p:nvPr/>
        </p:nvPicPr>
        <p:blipFill>
          <a:blip r:embed="rId3"/>
          <a:srcRect t="2495" b="36615"/>
          <a:stretch>
            <a:fillRect/>
          </a:stretch>
        </p:blipFill>
        <p:spPr bwMode="auto">
          <a:xfrm>
            <a:off x="1219200" y="914400"/>
            <a:ext cx="6403975" cy="4999038"/>
          </a:xfrm>
          <a:prstGeom prst="rect">
            <a:avLst/>
          </a:prstGeom>
          <a:noFill/>
          <a:ln w="9525">
            <a:noFill/>
            <a:miter lim="800000"/>
            <a:headEnd/>
            <a:tailEnd/>
          </a:ln>
        </p:spPr>
      </p:pic>
      <p:sp>
        <p:nvSpPr>
          <p:cNvPr id="30723" name="TextBox 3"/>
          <p:cNvSpPr txBox="1">
            <a:spLocks noChangeArrowheads="1"/>
          </p:cNvSpPr>
          <p:nvPr/>
        </p:nvSpPr>
        <p:spPr bwMode="auto">
          <a:xfrm>
            <a:off x="2362200" y="6248400"/>
            <a:ext cx="2913063" cy="304800"/>
          </a:xfrm>
          <a:prstGeom prst="rect">
            <a:avLst/>
          </a:prstGeom>
          <a:noFill/>
          <a:ln w="9525">
            <a:noFill/>
            <a:miter lim="800000"/>
            <a:headEnd/>
            <a:tailEnd/>
          </a:ln>
        </p:spPr>
        <p:txBody>
          <a:bodyPr>
            <a:spAutoFit/>
          </a:bodyPr>
          <a:lstStyle/>
          <a:p>
            <a:pPr algn="ctr"/>
            <a:r>
              <a:rPr lang="en-US" sz="1400" i="1"/>
              <a:t>M.M. Kyde, Ph.D.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955</TotalTime>
  <Words>2889</Words>
  <Application>Microsoft Office PowerPoint</Application>
  <PresentationFormat>On-screen Show (4:3)</PresentationFormat>
  <Paragraphs>326</Paragraphs>
  <Slides>41</Slides>
  <Notes>41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41</vt:i4>
      </vt:variant>
    </vt:vector>
  </HeadingPairs>
  <TitlesOfParts>
    <vt:vector size="47" baseType="lpstr">
      <vt:lpstr>Arial</vt:lpstr>
      <vt:lpstr>Cambria</vt:lpstr>
      <vt:lpstr>Calibri</vt:lpstr>
      <vt:lpstr>Batang</vt:lpstr>
      <vt:lpstr>Times New Roman</vt:lpstr>
      <vt:lpstr>Adjacency</vt:lpstr>
      <vt:lpstr>Introduction to Fungi</vt:lpstr>
      <vt:lpstr>Characteristics of Fungi</vt:lpstr>
      <vt:lpstr>Ecosystem Roles of Fungi </vt:lpstr>
      <vt:lpstr>Slide 4</vt:lpstr>
      <vt:lpstr>Slide 5</vt:lpstr>
      <vt:lpstr>Slide 6</vt:lpstr>
      <vt:lpstr>Field Characters for Identification </vt:lpstr>
      <vt:lpstr>Slide 8</vt:lpstr>
      <vt:lpstr>Slide 9</vt:lpstr>
      <vt:lpstr>Slide 10</vt:lpstr>
      <vt:lpstr>Slide 11</vt:lpstr>
      <vt:lpstr>How to Make a Spore Print</vt:lpstr>
      <vt:lpstr>Slide 13</vt:lpstr>
      <vt:lpstr>Gilled Fungi</vt:lpstr>
      <vt:lpstr>Destroying Angel (Amanita virosa, bisporigia, verna)</vt:lpstr>
      <vt:lpstr>Fly Agaric (Amanita muscaria)</vt:lpstr>
      <vt:lpstr>Shaggy Mane (Coprinus comatus)</vt:lpstr>
      <vt:lpstr>Boletes &amp; Stalked Polyphores</vt:lpstr>
      <vt:lpstr>Ling Chi (Ganoderma tsugae)</vt:lpstr>
      <vt:lpstr>Bracket Fungi</vt:lpstr>
      <vt:lpstr>Sulphur Shelf (Laetiporus sulphureus)</vt:lpstr>
      <vt:lpstr>Turkey Tail (Trametes versicolor)</vt:lpstr>
      <vt:lpstr>Violet Toothed Polyphore (Trichaptum biformis )</vt:lpstr>
      <vt:lpstr>Club Fungi</vt:lpstr>
      <vt:lpstr>Elegant Stinkhorn (Mutinus elegans)</vt:lpstr>
      <vt:lpstr>Dead Man’s Fingers (Xylaria polymorpha)</vt:lpstr>
      <vt:lpstr>Coral Fungi &amp; Lookalikes</vt:lpstr>
      <vt:lpstr>Crown-tipped  Coral (Clavicorona pyxidata)</vt:lpstr>
      <vt:lpstr>Jelly Fungi </vt:lpstr>
      <vt:lpstr>Witches Butter (Tremella mesenterica)</vt:lpstr>
      <vt:lpstr>Puffballs, Earthstars &amp; Lookalikes</vt:lpstr>
      <vt:lpstr>Purple-spored Puffball (Calvatia cynthiformis)</vt:lpstr>
      <vt:lpstr>Cup Fungi &amp; Bird’s Nest Fungi</vt:lpstr>
      <vt:lpstr>Bird’s Nest (Crucibulum laevis)</vt:lpstr>
      <vt:lpstr>Morels, False Morels &amp; Elfin Saddles</vt:lpstr>
      <vt:lpstr>Black Morel (Morchella elata)</vt:lpstr>
      <vt:lpstr>Formerly Known as Fungi: Slimemolds </vt:lpstr>
      <vt:lpstr>Lichens</vt:lpstr>
      <vt:lpstr>Fungal Fairy Rings</vt:lpstr>
      <vt:lpstr>Mushroom Guides</vt:lpstr>
      <vt:lpstr>Mushroom Websites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Fungi</dc:title>
  <dc:creator>Wixted, Kerry L</dc:creator>
  <cp:lastModifiedBy>Kerry</cp:lastModifiedBy>
  <cp:revision>53</cp:revision>
  <dcterms:created xsi:type="dcterms:W3CDTF">2014-01-14T17:23:03Z</dcterms:created>
  <dcterms:modified xsi:type="dcterms:W3CDTF">2014-02-23T16:16:39Z</dcterms:modified>
</cp:coreProperties>
</file>